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 id="2147483842" r:id="rId2"/>
    <p:sldMasterId id="2147483919" r:id="rId3"/>
    <p:sldMasterId id="2147483848" r:id="rId4"/>
  </p:sldMasterIdLst>
  <p:notesMasterIdLst>
    <p:notesMasterId r:id="rId48"/>
  </p:notesMasterIdLst>
  <p:handoutMasterIdLst>
    <p:handoutMasterId r:id="rId49"/>
  </p:handoutMasterIdLst>
  <p:sldIdLst>
    <p:sldId id="306" r:id="rId5"/>
    <p:sldId id="272" r:id="rId6"/>
    <p:sldId id="346" r:id="rId7"/>
    <p:sldId id="369" r:id="rId8"/>
    <p:sldId id="370" r:id="rId9"/>
    <p:sldId id="371" r:id="rId10"/>
    <p:sldId id="373" r:id="rId11"/>
    <p:sldId id="372" r:id="rId12"/>
    <p:sldId id="374" r:id="rId13"/>
    <p:sldId id="365" r:id="rId14"/>
    <p:sldId id="375" r:id="rId15"/>
    <p:sldId id="376" r:id="rId16"/>
    <p:sldId id="377" r:id="rId17"/>
    <p:sldId id="382" r:id="rId18"/>
    <p:sldId id="383" r:id="rId19"/>
    <p:sldId id="384" r:id="rId20"/>
    <p:sldId id="385" r:id="rId21"/>
    <p:sldId id="386" r:id="rId22"/>
    <p:sldId id="387" r:id="rId23"/>
    <p:sldId id="379" r:id="rId24"/>
    <p:sldId id="380" r:id="rId25"/>
    <p:sldId id="392" r:id="rId26"/>
    <p:sldId id="393" r:id="rId27"/>
    <p:sldId id="409" r:id="rId28"/>
    <p:sldId id="366" r:id="rId29"/>
    <p:sldId id="350" r:id="rId30"/>
    <p:sldId id="389" r:id="rId31"/>
    <p:sldId id="390" r:id="rId32"/>
    <p:sldId id="391" r:id="rId33"/>
    <p:sldId id="394" r:id="rId34"/>
    <p:sldId id="367" r:id="rId35"/>
    <p:sldId id="396" r:id="rId36"/>
    <p:sldId id="397" r:id="rId37"/>
    <p:sldId id="399" r:id="rId38"/>
    <p:sldId id="400" r:id="rId39"/>
    <p:sldId id="401" r:id="rId40"/>
    <p:sldId id="402" r:id="rId41"/>
    <p:sldId id="403" r:id="rId42"/>
    <p:sldId id="408" r:id="rId43"/>
    <p:sldId id="406" r:id="rId44"/>
    <p:sldId id="404" r:id="rId45"/>
    <p:sldId id="407" r:id="rId46"/>
    <p:sldId id="295" r:id="rId47"/>
  </p:sldIdLst>
  <p:sldSz cx="12195175" cy="6859588"/>
  <p:notesSz cx="6858000" cy="9144000"/>
  <p:custDataLst>
    <p:tags r:id="rId50"/>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4388" algn="l" rtl="0" fontAlgn="base">
      <a:spcBef>
        <a:spcPct val="0"/>
      </a:spcBef>
      <a:spcAft>
        <a:spcPct val="0"/>
      </a:spcAft>
      <a:defRPr kern="1200">
        <a:solidFill>
          <a:schemeClr val="tx1"/>
        </a:solidFill>
        <a:latin typeface="Calibri" pitchFamily="34" charset="0"/>
        <a:ea typeface="宋体" charset="-122"/>
        <a:cs typeface="+mn-cs"/>
      </a:defRPr>
    </a:lvl2pPr>
    <a:lvl3pPr marL="1088776" algn="l" rtl="0" fontAlgn="base">
      <a:spcBef>
        <a:spcPct val="0"/>
      </a:spcBef>
      <a:spcAft>
        <a:spcPct val="0"/>
      </a:spcAft>
      <a:defRPr kern="1200">
        <a:solidFill>
          <a:schemeClr val="tx1"/>
        </a:solidFill>
        <a:latin typeface="Calibri" pitchFamily="34" charset="0"/>
        <a:ea typeface="宋体" charset="-122"/>
        <a:cs typeface="+mn-cs"/>
      </a:defRPr>
    </a:lvl3pPr>
    <a:lvl4pPr marL="1633164" algn="l" rtl="0" fontAlgn="base">
      <a:spcBef>
        <a:spcPct val="0"/>
      </a:spcBef>
      <a:spcAft>
        <a:spcPct val="0"/>
      </a:spcAft>
      <a:defRPr kern="1200">
        <a:solidFill>
          <a:schemeClr val="tx1"/>
        </a:solidFill>
        <a:latin typeface="Calibri" pitchFamily="34" charset="0"/>
        <a:ea typeface="宋体" charset="-122"/>
        <a:cs typeface="+mn-cs"/>
      </a:defRPr>
    </a:lvl4pPr>
    <a:lvl5pPr marL="2177552" algn="l" rtl="0" fontAlgn="base">
      <a:spcBef>
        <a:spcPct val="0"/>
      </a:spcBef>
      <a:spcAft>
        <a:spcPct val="0"/>
      </a:spcAft>
      <a:defRPr kern="1200">
        <a:solidFill>
          <a:schemeClr val="tx1"/>
        </a:solidFill>
        <a:latin typeface="Calibri" pitchFamily="34" charset="0"/>
        <a:ea typeface="宋体" charset="-122"/>
        <a:cs typeface="+mn-cs"/>
      </a:defRPr>
    </a:lvl5pPr>
    <a:lvl6pPr marL="2721940" algn="l" defTabSz="1088776" rtl="0" eaLnBrk="1" latinLnBrk="0" hangingPunct="1">
      <a:defRPr kern="1200">
        <a:solidFill>
          <a:schemeClr val="tx1"/>
        </a:solidFill>
        <a:latin typeface="Calibri" pitchFamily="34" charset="0"/>
        <a:ea typeface="宋体" charset="-122"/>
        <a:cs typeface="+mn-cs"/>
      </a:defRPr>
    </a:lvl6pPr>
    <a:lvl7pPr marL="3266328" algn="l" defTabSz="1088776" rtl="0" eaLnBrk="1" latinLnBrk="0" hangingPunct="1">
      <a:defRPr kern="1200">
        <a:solidFill>
          <a:schemeClr val="tx1"/>
        </a:solidFill>
        <a:latin typeface="Calibri" pitchFamily="34" charset="0"/>
        <a:ea typeface="宋体" charset="-122"/>
        <a:cs typeface="+mn-cs"/>
      </a:defRPr>
    </a:lvl7pPr>
    <a:lvl8pPr marL="3810716" algn="l" defTabSz="1088776" rtl="0" eaLnBrk="1" latinLnBrk="0" hangingPunct="1">
      <a:defRPr kern="1200">
        <a:solidFill>
          <a:schemeClr val="tx1"/>
        </a:solidFill>
        <a:latin typeface="Calibri" pitchFamily="34" charset="0"/>
        <a:ea typeface="宋体" charset="-122"/>
        <a:cs typeface="+mn-cs"/>
      </a:defRPr>
    </a:lvl8pPr>
    <a:lvl9pPr marL="4355104" algn="l" defTabSz="1088776"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436">
          <p15:clr>
            <a:srgbClr val="A4A3A4"/>
          </p15:clr>
        </p15:guide>
        <p15:guide id="2" orient="horz" pos="618">
          <p15:clr>
            <a:srgbClr val="A4A3A4"/>
          </p15:clr>
        </p15:guide>
        <p15:guide id="3" orient="horz" pos="845">
          <p15:clr>
            <a:srgbClr val="A4A3A4"/>
          </p15:clr>
        </p15:guide>
        <p15:guide id="4" orient="horz" pos="2841">
          <p15:clr>
            <a:srgbClr val="A4A3A4"/>
          </p15:clr>
        </p15:guide>
        <p15:guide id="5" orient="horz" pos="4021">
          <p15:clr>
            <a:srgbClr val="A4A3A4"/>
          </p15:clr>
        </p15:guide>
        <p15:guide id="6" pos="7047">
          <p15:clr>
            <a:srgbClr val="A4A3A4"/>
          </p15:clr>
        </p15:guide>
        <p15:guide id="7" pos="6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4040"/>
    <a:srgbClr val="FFFF00"/>
    <a:srgbClr val="6699FF"/>
    <a:srgbClr val="7CBF33"/>
    <a:srgbClr val="FF9900"/>
    <a:srgbClr val="4790BD"/>
    <a:srgbClr val="595959"/>
    <a:srgbClr val="898989"/>
    <a:srgbClr val="E6E7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1682" autoAdjust="0"/>
  </p:normalViewPr>
  <p:slideViewPr>
    <p:cSldViewPr showGuides="1">
      <p:cViewPr varScale="1">
        <p:scale>
          <a:sx n="92" d="100"/>
          <a:sy n="92" d="100"/>
        </p:scale>
        <p:origin x="1548" y="90"/>
      </p:cViewPr>
      <p:guideLst>
        <p:guide orient="horz" pos="436"/>
        <p:guide orient="horz" pos="618"/>
        <p:guide orient="horz" pos="845"/>
        <p:guide orient="horz" pos="2841"/>
        <p:guide orient="horz" pos="4021"/>
        <p:guide pos="7047"/>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ags" Target="tags/tag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67413A7A-7526-4802-962C-A517EB91CD34}" type="datetimeFigureOut">
              <a:rPr lang="zh-CN" altLang="en-US"/>
              <a:pPr>
                <a:defRPr/>
              </a:pPr>
              <a:t>2024/1/8</a:t>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85B3D466-C7F0-48F4-8422-551DF7E90DB1}" type="slidenum">
              <a:rPr lang="zh-CN" altLang="en-US"/>
              <a:pPr>
                <a:defRPr/>
              </a:pPr>
              <a:t>‹#›</a:t>
            </a:fld>
            <a:endParaRPr lang="en-US" altLang="zh-CN"/>
          </a:p>
        </p:txBody>
      </p:sp>
    </p:spTree>
    <p:extLst>
      <p:ext uri="{BB962C8B-B14F-4D97-AF65-F5344CB8AC3E}">
        <p14:creationId xmlns:p14="http://schemas.microsoft.com/office/powerpoint/2010/main" val="3530170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04A3F-46B1-412B-9696-4EA1377EAD08}"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BD63-C8B2-4FA6-8C61-110D3AC9AEDF}" type="slidenum">
              <a:rPr lang="en-US" smtClean="0"/>
              <a:t>‹#›</a:t>
            </a:fld>
            <a:endParaRPr lang="en-US"/>
          </a:p>
        </p:txBody>
      </p:sp>
    </p:spTree>
    <p:extLst>
      <p:ext uri="{BB962C8B-B14F-4D97-AF65-F5344CB8AC3E}">
        <p14:creationId xmlns:p14="http://schemas.microsoft.com/office/powerpoint/2010/main" val="355487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a:t>
            </a:fld>
            <a:endParaRPr lang="zh-CN" altLang="en-US"/>
          </a:p>
        </p:txBody>
      </p:sp>
    </p:spTree>
    <p:extLst>
      <p:ext uri="{BB962C8B-B14F-4D97-AF65-F5344CB8AC3E}">
        <p14:creationId xmlns:p14="http://schemas.microsoft.com/office/powerpoint/2010/main" val="54360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13</a:t>
            </a:fld>
            <a:endParaRPr lang="zh-CN" altLang="en-US"/>
          </a:p>
        </p:txBody>
      </p:sp>
    </p:spTree>
    <p:extLst>
      <p:ext uri="{BB962C8B-B14F-4D97-AF65-F5344CB8AC3E}">
        <p14:creationId xmlns:p14="http://schemas.microsoft.com/office/powerpoint/2010/main" val="3326395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14</a:t>
            </a:fld>
            <a:endParaRPr lang="zh-CN" altLang="en-US"/>
          </a:p>
        </p:txBody>
      </p:sp>
    </p:spTree>
    <p:extLst>
      <p:ext uri="{BB962C8B-B14F-4D97-AF65-F5344CB8AC3E}">
        <p14:creationId xmlns:p14="http://schemas.microsoft.com/office/powerpoint/2010/main" val="1354930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15</a:t>
            </a:fld>
            <a:endParaRPr lang="zh-CN" altLang="en-US"/>
          </a:p>
        </p:txBody>
      </p:sp>
    </p:spTree>
    <p:extLst>
      <p:ext uri="{BB962C8B-B14F-4D97-AF65-F5344CB8AC3E}">
        <p14:creationId xmlns:p14="http://schemas.microsoft.com/office/powerpoint/2010/main" val="374036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16</a:t>
            </a:fld>
            <a:endParaRPr lang="zh-CN" altLang="en-US"/>
          </a:p>
        </p:txBody>
      </p:sp>
    </p:spTree>
    <p:extLst>
      <p:ext uri="{BB962C8B-B14F-4D97-AF65-F5344CB8AC3E}">
        <p14:creationId xmlns:p14="http://schemas.microsoft.com/office/powerpoint/2010/main" val="3387945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17</a:t>
            </a:fld>
            <a:endParaRPr lang="zh-CN" altLang="en-US"/>
          </a:p>
        </p:txBody>
      </p:sp>
    </p:spTree>
    <p:extLst>
      <p:ext uri="{BB962C8B-B14F-4D97-AF65-F5344CB8AC3E}">
        <p14:creationId xmlns:p14="http://schemas.microsoft.com/office/powerpoint/2010/main" val="1745164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18</a:t>
            </a:fld>
            <a:endParaRPr lang="zh-CN" altLang="en-US"/>
          </a:p>
        </p:txBody>
      </p:sp>
    </p:spTree>
    <p:extLst>
      <p:ext uri="{BB962C8B-B14F-4D97-AF65-F5344CB8AC3E}">
        <p14:creationId xmlns:p14="http://schemas.microsoft.com/office/powerpoint/2010/main" val="1247907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19</a:t>
            </a:fld>
            <a:endParaRPr lang="zh-CN" altLang="en-US"/>
          </a:p>
        </p:txBody>
      </p:sp>
    </p:spTree>
    <p:extLst>
      <p:ext uri="{BB962C8B-B14F-4D97-AF65-F5344CB8AC3E}">
        <p14:creationId xmlns:p14="http://schemas.microsoft.com/office/powerpoint/2010/main" val="804897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20</a:t>
            </a:fld>
            <a:endParaRPr lang="zh-CN" altLang="en-US"/>
          </a:p>
        </p:txBody>
      </p:sp>
    </p:spTree>
    <p:extLst>
      <p:ext uri="{BB962C8B-B14F-4D97-AF65-F5344CB8AC3E}">
        <p14:creationId xmlns:p14="http://schemas.microsoft.com/office/powerpoint/2010/main" val="4040842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21</a:t>
            </a:fld>
            <a:endParaRPr lang="zh-CN" altLang="en-US"/>
          </a:p>
        </p:txBody>
      </p:sp>
    </p:spTree>
    <p:extLst>
      <p:ext uri="{BB962C8B-B14F-4D97-AF65-F5344CB8AC3E}">
        <p14:creationId xmlns:p14="http://schemas.microsoft.com/office/powerpoint/2010/main" val="3914052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22</a:t>
            </a:fld>
            <a:endParaRPr lang="zh-CN" altLang="en-US"/>
          </a:p>
        </p:txBody>
      </p:sp>
    </p:spTree>
    <p:extLst>
      <p:ext uri="{BB962C8B-B14F-4D97-AF65-F5344CB8AC3E}">
        <p14:creationId xmlns:p14="http://schemas.microsoft.com/office/powerpoint/2010/main" val="2856727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a:t>
            </a:fld>
            <a:endParaRPr lang="zh-CN" altLang="en-US"/>
          </a:p>
        </p:txBody>
      </p:sp>
    </p:spTree>
    <p:extLst>
      <p:ext uri="{BB962C8B-B14F-4D97-AF65-F5344CB8AC3E}">
        <p14:creationId xmlns:p14="http://schemas.microsoft.com/office/powerpoint/2010/main" val="3448570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23</a:t>
            </a:fld>
            <a:endParaRPr lang="zh-CN" altLang="en-US"/>
          </a:p>
        </p:txBody>
      </p:sp>
    </p:spTree>
    <p:extLst>
      <p:ext uri="{BB962C8B-B14F-4D97-AF65-F5344CB8AC3E}">
        <p14:creationId xmlns:p14="http://schemas.microsoft.com/office/powerpoint/2010/main" val="569562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24</a:t>
            </a:fld>
            <a:endParaRPr lang="zh-CN" altLang="en-US"/>
          </a:p>
        </p:txBody>
      </p:sp>
    </p:spTree>
    <p:extLst>
      <p:ext uri="{BB962C8B-B14F-4D97-AF65-F5344CB8AC3E}">
        <p14:creationId xmlns:p14="http://schemas.microsoft.com/office/powerpoint/2010/main" val="3847596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27</a:t>
            </a:fld>
            <a:endParaRPr lang="zh-CN" altLang="en-US"/>
          </a:p>
        </p:txBody>
      </p:sp>
    </p:spTree>
    <p:extLst>
      <p:ext uri="{BB962C8B-B14F-4D97-AF65-F5344CB8AC3E}">
        <p14:creationId xmlns:p14="http://schemas.microsoft.com/office/powerpoint/2010/main" val="3715968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28</a:t>
            </a:fld>
            <a:endParaRPr lang="zh-CN" altLang="en-US"/>
          </a:p>
        </p:txBody>
      </p:sp>
    </p:spTree>
    <p:extLst>
      <p:ext uri="{BB962C8B-B14F-4D97-AF65-F5344CB8AC3E}">
        <p14:creationId xmlns:p14="http://schemas.microsoft.com/office/powerpoint/2010/main" val="3079018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29</a:t>
            </a:fld>
            <a:endParaRPr lang="zh-CN" altLang="en-US"/>
          </a:p>
        </p:txBody>
      </p:sp>
    </p:spTree>
    <p:extLst>
      <p:ext uri="{BB962C8B-B14F-4D97-AF65-F5344CB8AC3E}">
        <p14:creationId xmlns:p14="http://schemas.microsoft.com/office/powerpoint/2010/main" val="3451140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30</a:t>
            </a:fld>
            <a:endParaRPr lang="zh-CN" altLang="en-US"/>
          </a:p>
        </p:txBody>
      </p:sp>
    </p:spTree>
    <p:extLst>
      <p:ext uri="{BB962C8B-B14F-4D97-AF65-F5344CB8AC3E}">
        <p14:creationId xmlns:p14="http://schemas.microsoft.com/office/powerpoint/2010/main" val="1981528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32</a:t>
            </a:fld>
            <a:endParaRPr lang="zh-CN" altLang="en-US"/>
          </a:p>
        </p:txBody>
      </p:sp>
    </p:spTree>
    <p:extLst>
      <p:ext uri="{BB962C8B-B14F-4D97-AF65-F5344CB8AC3E}">
        <p14:creationId xmlns:p14="http://schemas.microsoft.com/office/powerpoint/2010/main" val="2378352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33</a:t>
            </a:fld>
            <a:endParaRPr lang="zh-CN" altLang="en-US"/>
          </a:p>
        </p:txBody>
      </p:sp>
    </p:spTree>
    <p:extLst>
      <p:ext uri="{BB962C8B-B14F-4D97-AF65-F5344CB8AC3E}">
        <p14:creationId xmlns:p14="http://schemas.microsoft.com/office/powerpoint/2010/main" val="3366876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34</a:t>
            </a:fld>
            <a:endParaRPr lang="zh-CN" altLang="en-US"/>
          </a:p>
        </p:txBody>
      </p:sp>
    </p:spTree>
    <p:extLst>
      <p:ext uri="{BB962C8B-B14F-4D97-AF65-F5344CB8AC3E}">
        <p14:creationId xmlns:p14="http://schemas.microsoft.com/office/powerpoint/2010/main" val="2708051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35</a:t>
            </a:fld>
            <a:endParaRPr lang="zh-CN" altLang="en-US"/>
          </a:p>
        </p:txBody>
      </p:sp>
    </p:spTree>
    <p:extLst>
      <p:ext uri="{BB962C8B-B14F-4D97-AF65-F5344CB8AC3E}">
        <p14:creationId xmlns:p14="http://schemas.microsoft.com/office/powerpoint/2010/main" val="3057987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5</a:t>
            </a:fld>
            <a:endParaRPr lang="zh-CN" altLang="en-US"/>
          </a:p>
        </p:txBody>
      </p:sp>
    </p:spTree>
    <p:extLst>
      <p:ext uri="{BB962C8B-B14F-4D97-AF65-F5344CB8AC3E}">
        <p14:creationId xmlns:p14="http://schemas.microsoft.com/office/powerpoint/2010/main" val="3342371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36</a:t>
            </a:fld>
            <a:endParaRPr lang="zh-CN" altLang="en-US"/>
          </a:p>
        </p:txBody>
      </p:sp>
    </p:spTree>
    <p:extLst>
      <p:ext uri="{BB962C8B-B14F-4D97-AF65-F5344CB8AC3E}">
        <p14:creationId xmlns:p14="http://schemas.microsoft.com/office/powerpoint/2010/main" val="2926020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37</a:t>
            </a:fld>
            <a:endParaRPr lang="zh-CN" altLang="en-US"/>
          </a:p>
        </p:txBody>
      </p:sp>
    </p:spTree>
    <p:extLst>
      <p:ext uri="{BB962C8B-B14F-4D97-AF65-F5344CB8AC3E}">
        <p14:creationId xmlns:p14="http://schemas.microsoft.com/office/powerpoint/2010/main" val="2141406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38</a:t>
            </a:fld>
            <a:endParaRPr lang="zh-CN" altLang="en-US"/>
          </a:p>
        </p:txBody>
      </p:sp>
    </p:spTree>
    <p:extLst>
      <p:ext uri="{BB962C8B-B14F-4D97-AF65-F5344CB8AC3E}">
        <p14:creationId xmlns:p14="http://schemas.microsoft.com/office/powerpoint/2010/main" val="963044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39</a:t>
            </a:fld>
            <a:endParaRPr lang="zh-CN" altLang="en-US"/>
          </a:p>
        </p:txBody>
      </p:sp>
    </p:spTree>
    <p:extLst>
      <p:ext uri="{BB962C8B-B14F-4D97-AF65-F5344CB8AC3E}">
        <p14:creationId xmlns:p14="http://schemas.microsoft.com/office/powerpoint/2010/main" val="947421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40</a:t>
            </a:fld>
            <a:endParaRPr lang="zh-CN" altLang="en-US"/>
          </a:p>
        </p:txBody>
      </p:sp>
    </p:spTree>
    <p:extLst>
      <p:ext uri="{BB962C8B-B14F-4D97-AF65-F5344CB8AC3E}">
        <p14:creationId xmlns:p14="http://schemas.microsoft.com/office/powerpoint/2010/main" val="1443391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41</a:t>
            </a:fld>
            <a:endParaRPr lang="zh-CN" altLang="en-US"/>
          </a:p>
        </p:txBody>
      </p:sp>
    </p:spTree>
    <p:extLst>
      <p:ext uri="{BB962C8B-B14F-4D97-AF65-F5344CB8AC3E}">
        <p14:creationId xmlns:p14="http://schemas.microsoft.com/office/powerpoint/2010/main" val="1599672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42</a:t>
            </a:fld>
            <a:endParaRPr lang="zh-CN" altLang="en-US"/>
          </a:p>
        </p:txBody>
      </p:sp>
    </p:spTree>
    <p:extLst>
      <p:ext uri="{BB962C8B-B14F-4D97-AF65-F5344CB8AC3E}">
        <p14:creationId xmlns:p14="http://schemas.microsoft.com/office/powerpoint/2010/main" val="2435782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6</a:t>
            </a:fld>
            <a:endParaRPr lang="zh-CN" altLang="en-US"/>
          </a:p>
        </p:txBody>
      </p:sp>
    </p:spTree>
    <p:extLst>
      <p:ext uri="{BB962C8B-B14F-4D97-AF65-F5344CB8AC3E}">
        <p14:creationId xmlns:p14="http://schemas.microsoft.com/office/powerpoint/2010/main" val="181611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7</a:t>
            </a:fld>
            <a:endParaRPr lang="zh-CN" altLang="en-US"/>
          </a:p>
        </p:txBody>
      </p:sp>
    </p:spTree>
    <p:extLst>
      <p:ext uri="{BB962C8B-B14F-4D97-AF65-F5344CB8AC3E}">
        <p14:creationId xmlns:p14="http://schemas.microsoft.com/office/powerpoint/2010/main" val="1677938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8</a:t>
            </a:fld>
            <a:endParaRPr lang="zh-CN" altLang="en-US"/>
          </a:p>
        </p:txBody>
      </p:sp>
    </p:spTree>
    <p:extLst>
      <p:ext uri="{BB962C8B-B14F-4D97-AF65-F5344CB8AC3E}">
        <p14:creationId xmlns:p14="http://schemas.microsoft.com/office/powerpoint/2010/main" val="2766149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9</a:t>
            </a:fld>
            <a:endParaRPr lang="zh-CN" altLang="en-US"/>
          </a:p>
        </p:txBody>
      </p:sp>
    </p:spTree>
    <p:extLst>
      <p:ext uri="{BB962C8B-B14F-4D97-AF65-F5344CB8AC3E}">
        <p14:creationId xmlns:p14="http://schemas.microsoft.com/office/powerpoint/2010/main" val="273147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11</a:t>
            </a:fld>
            <a:endParaRPr lang="zh-CN" altLang="en-US"/>
          </a:p>
        </p:txBody>
      </p:sp>
    </p:spTree>
    <p:extLst>
      <p:ext uri="{BB962C8B-B14F-4D97-AF65-F5344CB8AC3E}">
        <p14:creationId xmlns:p14="http://schemas.microsoft.com/office/powerpoint/2010/main" val="1475011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12</a:t>
            </a:fld>
            <a:endParaRPr lang="zh-CN" altLang="en-US"/>
          </a:p>
        </p:txBody>
      </p:sp>
    </p:spTree>
    <p:extLst>
      <p:ext uri="{BB962C8B-B14F-4D97-AF65-F5344CB8AC3E}">
        <p14:creationId xmlns:p14="http://schemas.microsoft.com/office/powerpoint/2010/main" val="3839253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4.emf"/><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p:cNvPicPr>
            <a:picLocks noChangeAspect="1" noChangeArrowheads="1"/>
          </p:cNvPicPr>
          <p:nvPr userDrawn="1"/>
        </p:nvPicPr>
        <p:blipFill>
          <a:blip r:embed="rId2" cstate="screen"/>
          <a:srcRect/>
          <a:stretch>
            <a:fillRect/>
          </a:stretch>
        </p:blipFill>
        <p:spPr bwMode="auto">
          <a:xfrm>
            <a:off x="1" y="0"/>
            <a:ext cx="12195175" cy="6860324"/>
          </a:xfrm>
          <a:prstGeom prst="rect">
            <a:avLst/>
          </a:prstGeom>
          <a:noFill/>
        </p:spPr>
      </p:pic>
      <p:sp>
        <p:nvSpPr>
          <p:cNvPr id="9"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3"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5389231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3" name="Rectangle 1"/>
          <p:cNvSpPr>
            <a:spLocks/>
          </p:cNvSpPr>
          <p:nvPr userDrawn="1"/>
        </p:nvSpPr>
        <p:spPr bwMode="auto">
          <a:xfrm>
            <a:off x="0" y="0"/>
            <a:ext cx="12195175" cy="6859588"/>
          </a:xfrm>
          <a:prstGeom prst="rect">
            <a:avLst/>
          </a:prstGeom>
          <a:solidFill>
            <a:schemeClr val="bg1">
              <a:lumMod val="95000"/>
            </a:schemeClr>
          </a:solidFill>
          <a:ln>
            <a:noFill/>
          </a:ln>
        </p:spPr>
        <p:txBody>
          <a:bodyPr lIns="0" tIns="0" rIns="0" bIns="0"/>
          <a:lstStyle/>
          <a:p>
            <a:endParaRPr lang="zh-CN" altLang="en-US">
              <a:solidFill>
                <a:srgbClr val="000000"/>
              </a:solidFill>
              <a:latin typeface="Calibri" charset="0"/>
            </a:endParaRPr>
          </a:p>
        </p:txBody>
      </p:sp>
      <p:sp>
        <p:nvSpPr>
          <p:cNvPr id="14" name="Rectangle 1"/>
          <p:cNvSpPr>
            <a:spLocks/>
          </p:cNvSpPr>
          <p:nvPr userDrawn="1"/>
        </p:nvSpPr>
        <p:spPr bwMode="auto">
          <a:xfrm>
            <a:off x="0" y="1"/>
            <a:ext cx="12195175" cy="5304991"/>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16"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7"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31165"/>
            <a:ext cx="3114428" cy="577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 name="图片 2"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4237058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_1">
    <p:spTree>
      <p:nvGrpSpPr>
        <p:cNvPr id="1" name=""/>
        <p:cNvGrpSpPr/>
        <p:nvPr/>
      </p:nvGrpSpPr>
      <p:grpSpPr>
        <a:xfrm>
          <a:off x="0" y="0"/>
          <a:ext cx="0" cy="0"/>
          <a:chOff x="0" y="0"/>
          <a:chExt cx="0" cy="0"/>
        </a:xfrm>
      </p:grpSpPr>
      <p:pic>
        <p:nvPicPr>
          <p:cNvPr id="4" name="Picture 5" descr="C:\Users\z00205060\Desktop\CP项目\规范类文件\新建文件夹\巴展视觉物料规范-20.jpg"/>
          <p:cNvPicPr>
            <a:picLocks noChangeAspect="1" noChangeArrowheads="1"/>
          </p:cNvPicPr>
          <p:nvPr userDrawn="1"/>
        </p:nvPicPr>
        <p:blipFill>
          <a:blip r:embed="rId2" cstate="screen"/>
          <a:srcRect/>
          <a:stretch>
            <a:fillRect/>
          </a:stretch>
        </p:blipFill>
        <p:spPr bwMode="auto">
          <a:xfrm>
            <a:off x="0" y="0"/>
            <a:ext cx="12195175" cy="6858736"/>
          </a:xfrm>
          <a:prstGeom prst="rect">
            <a:avLst/>
          </a:prstGeom>
          <a:noFill/>
        </p:spPr>
      </p:pic>
      <p:pic>
        <p:nvPicPr>
          <p:cNvPr id="5" name="Picture 77" descr="Logo"/>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50172" y="5787562"/>
            <a:ext cx="7064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457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_2">
    <p:spTree>
      <p:nvGrpSpPr>
        <p:cNvPr id="1" name=""/>
        <p:cNvGrpSpPr/>
        <p:nvPr/>
      </p:nvGrpSpPr>
      <p:grpSpPr>
        <a:xfrm>
          <a:off x="0" y="0"/>
          <a:ext cx="0" cy="0"/>
          <a:chOff x="0" y="0"/>
          <a:chExt cx="0" cy="0"/>
        </a:xfrm>
      </p:grpSpPr>
      <p:pic>
        <p:nvPicPr>
          <p:cNvPr id="10" name="Picture 2" descr="D:\2015 MWC KV\2015 MWC PPT\新建文件夹\0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46336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2_3">
    <p:spTree>
      <p:nvGrpSpPr>
        <p:cNvPr id="1" name=""/>
        <p:cNvGrpSpPr/>
        <p:nvPr/>
      </p:nvGrpSpPr>
      <p:grpSpPr>
        <a:xfrm>
          <a:off x="0" y="0"/>
          <a:ext cx="0" cy="0"/>
          <a:chOff x="0" y="0"/>
          <a:chExt cx="0" cy="0"/>
        </a:xfrm>
      </p:grpSpPr>
      <p:pic>
        <p:nvPicPr>
          <p:cNvPr id="4" name="Picture 2" descr="D:\2015 MWC KV\2015 MWC PPT\新建文件夹\0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bg1"/>
                </a:solidFill>
                <a:latin typeface="+mn-ea"/>
                <a:ea typeface="+mn-ea"/>
              </a:defRPr>
            </a:lvl1pPr>
            <a:lvl2pPr>
              <a:defRPr>
                <a:solidFill>
                  <a:schemeClr val="bg1"/>
                </a:solidFill>
                <a:latin typeface="+mn-ea"/>
                <a:ea typeface="+mn-ea"/>
              </a:defRPr>
            </a:lvl2pPr>
            <a:lvl3pPr>
              <a:defRPr>
                <a:solidFill>
                  <a:schemeClr val="bg1"/>
                </a:solidFill>
                <a:latin typeface="+mn-ea"/>
                <a:ea typeface="+mn-ea"/>
              </a:defRPr>
            </a:lvl3pPr>
            <a:lvl4pPr>
              <a:defRPr>
                <a:solidFill>
                  <a:schemeClr val="bg1"/>
                </a:solidFill>
                <a:latin typeface="+mn-ea"/>
                <a:ea typeface="+mn-ea"/>
              </a:defRPr>
            </a:lvl4pPr>
            <a:lvl5pPr>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87637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_2">
    <p:spTree>
      <p:nvGrpSpPr>
        <p:cNvPr id="1" name=""/>
        <p:cNvGrpSpPr/>
        <p:nvPr/>
      </p:nvGrpSpPr>
      <p:grpSpPr>
        <a:xfrm>
          <a:off x="0" y="0"/>
          <a:ext cx="0" cy="0"/>
          <a:chOff x="0" y="0"/>
          <a:chExt cx="0" cy="0"/>
        </a:xfrm>
      </p:grpSpPr>
      <p:pic>
        <p:nvPicPr>
          <p:cNvPr id="5" name="图片 2"/>
          <p:cNvPicPr>
            <a:picLocks noChangeAspect="1"/>
          </p:cNvPicPr>
          <p:nvPr userDrawn="1"/>
        </p:nvPicPr>
        <p:blipFill rotWithShape="1">
          <a:blip r:embed="rId2" cstate="email">
            <a:alphaModFix amt="28000"/>
            <a:extLst>
              <a:ext uri="{28A0092B-C50C-407E-A947-70E740481C1C}">
                <a14:useLocalDpi xmlns:a14="http://schemas.microsoft.com/office/drawing/2010/main"/>
              </a:ext>
            </a:extLst>
          </a:blip>
          <a:srcRect b="25782"/>
          <a:stretch/>
        </p:blipFill>
        <p:spPr>
          <a:xfrm>
            <a:off x="3504624" y="2226785"/>
            <a:ext cx="7879649" cy="4632803"/>
          </a:xfrm>
          <a:prstGeom prst="rect">
            <a:avLst/>
          </a:prstGeom>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accent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
                <a:schemeClr val="accent1"/>
              </a:buClr>
              <a:defRPr>
                <a:solidFill>
                  <a:schemeClr val="tx1">
                    <a:lumMod val="75000"/>
                    <a:lumOff val="25000"/>
                  </a:schemeClr>
                </a:solidFill>
                <a:latin typeface="+mn-ea"/>
                <a:ea typeface="+mn-ea"/>
              </a:defRPr>
            </a:lvl1pPr>
            <a:lvl2pPr>
              <a:buClr>
                <a:schemeClr val="accent1"/>
              </a:buClr>
              <a:defRPr>
                <a:solidFill>
                  <a:schemeClr val="tx1">
                    <a:lumMod val="75000"/>
                    <a:lumOff val="25000"/>
                  </a:schemeClr>
                </a:solidFill>
                <a:latin typeface="+mn-ea"/>
                <a:ea typeface="+mn-ea"/>
              </a:defRPr>
            </a:lvl2pPr>
            <a:lvl3pPr>
              <a:buClr>
                <a:schemeClr val="accent1"/>
              </a:buClr>
              <a:defRPr>
                <a:solidFill>
                  <a:schemeClr val="tx1">
                    <a:lumMod val="75000"/>
                    <a:lumOff val="25000"/>
                  </a:schemeClr>
                </a:solidFill>
                <a:latin typeface="+mn-ea"/>
                <a:ea typeface="+mn-ea"/>
              </a:defRPr>
            </a:lvl3pPr>
            <a:lvl4pPr>
              <a:buClr>
                <a:schemeClr val="accent1"/>
              </a:buClr>
              <a:defRPr>
                <a:solidFill>
                  <a:schemeClr val="tx1">
                    <a:lumMod val="75000"/>
                    <a:lumOff val="25000"/>
                  </a:schemeClr>
                </a:solidFill>
                <a:latin typeface="+mn-ea"/>
                <a:ea typeface="+mn-ea"/>
              </a:defRPr>
            </a:lvl4pPr>
            <a:lvl5pPr>
              <a:buClr>
                <a:schemeClr val="accent1"/>
              </a:buCl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689776" y="256644"/>
            <a:ext cx="1940004" cy="461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532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2_3">
    <p:spTree>
      <p:nvGrpSpPr>
        <p:cNvPr id="1" name=""/>
        <p:cNvGrpSpPr/>
        <p:nvPr/>
      </p:nvGrpSpPr>
      <p:grpSpPr>
        <a:xfrm>
          <a:off x="0" y="0"/>
          <a:ext cx="0" cy="0"/>
          <a:chOff x="0" y="0"/>
          <a:chExt cx="0" cy="0"/>
        </a:xfrm>
      </p:grpSpPr>
      <p:sp>
        <p:nvSpPr>
          <p:cNvPr id="5"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Tx/>
              <a:defRPr>
                <a:solidFill>
                  <a:schemeClr val="bg1"/>
                </a:solidFill>
                <a:latin typeface="+mn-ea"/>
                <a:ea typeface="+mn-ea"/>
              </a:defRPr>
            </a:lvl1pPr>
            <a:lvl2pPr>
              <a:buClrTx/>
              <a:defRPr>
                <a:solidFill>
                  <a:schemeClr val="bg1"/>
                </a:solidFill>
                <a:latin typeface="+mn-ea"/>
                <a:ea typeface="+mn-ea"/>
              </a:defRPr>
            </a:lvl2pPr>
            <a:lvl3pPr>
              <a:buClrTx/>
              <a:defRPr>
                <a:solidFill>
                  <a:schemeClr val="bg1"/>
                </a:solidFill>
                <a:latin typeface="+mn-ea"/>
                <a:ea typeface="+mn-ea"/>
              </a:defRPr>
            </a:lvl3pPr>
            <a:lvl4pPr>
              <a:buClrTx/>
              <a:defRPr>
                <a:solidFill>
                  <a:schemeClr val="bg1"/>
                </a:solidFill>
                <a:latin typeface="+mn-ea"/>
                <a:ea typeface="+mn-ea"/>
              </a:defRPr>
            </a:lvl4pPr>
            <a:lvl5pPr>
              <a:buClrTx/>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6" name="图片 1"/>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1" b="26003"/>
          <a:stretch/>
        </p:blipFill>
        <p:spPr>
          <a:xfrm>
            <a:off x="3312553" y="2085335"/>
            <a:ext cx="8066996" cy="4728835"/>
          </a:xfrm>
          <a:prstGeom prst="rect">
            <a:avLst/>
          </a:prstGeom>
        </p:spPr>
      </p:pic>
      <p:pic>
        <p:nvPicPr>
          <p:cNvPr id="12" name="Picture 7"/>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697987" y="241052"/>
            <a:ext cx="1826889" cy="4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Tree>
    <p:extLst>
      <p:ext uri="{BB962C8B-B14F-4D97-AF65-F5344CB8AC3E}">
        <p14:creationId xmlns:p14="http://schemas.microsoft.com/office/powerpoint/2010/main" val="246475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_2">
    <p:spTree>
      <p:nvGrpSpPr>
        <p:cNvPr id="1" name=""/>
        <p:cNvGrpSpPr/>
        <p:nvPr/>
      </p:nvGrpSpPr>
      <p:grpSpPr>
        <a:xfrm>
          <a:off x="0" y="0"/>
          <a:ext cx="0" cy="0"/>
          <a:chOff x="0" y="0"/>
          <a:chExt cx="0" cy="0"/>
        </a:xfrm>
      </p:grpSpPr>
      <p:pic>
        <p:nvPicPr>
          <p:cNvPr id="8" name="Picture 2" descr="C:\Users\z00205060\Desktop\多媒体规范\浅色(横版）.jpg"/>
          <p:cNvPicPr>
            <a:picLocks noChangeAspect="1" noChangeArrowheads="1"/>
          </p:cNvPicPr>
          <p:nvPr userDrawn="1"/>
        </p:nvPicPr>
        <p:blipFill>
          <a:blip r:embed="rId2" cstate="print"/>
          <a:srcRect/>
          <a:stretch>
            <a:fillRect/>
          </a:stretch>
        </p:blipFill>
        <p:spPr bwMode="auto">
          <a:xfrm>
            <a:off x="0" y="0"/>
            <a:ext cx="12195175" cy="6859786"/>
          </a:xfrm>
          <a:prstGeom prst="rect">
            <a:avLst/>
          </a:prstGeom>
          <a:noFill/>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58222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ody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6800" cy="6857552"/>
          </a:xfrm>
          <a:prstGeom prst="rect">
            <a:avLst/>
          </a:prstGeom>
        </p:spPr>
      </p:pic>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2"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pic>
        <p:nvPicPr>
          <p:cNvPr id="17"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sp>
        <p:nvSpPr>
          <p:cNvPr id="8" name="Rectangle 86"/>
          <p:cNvSpPr>
            <a:spLocks noChangeArrowheads="1"/>
          </p:cNvSpPr>
          <p:nvPr userDrawn="1"/>
        </p:nvSpPr>
        <p:spPr bwMode="auto">
          <a:xfrm>
            <a:off x="698499" y="6503172"/>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32125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dy_4">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4" name="Freeform 2"/>
          <p:cNvSpPr>
            <a:spLocks/>
          </p:cNvSpPr>
          <p:nvPr userDrawn="1"/>
        </p:nvSpPr>
        <p:spPr bwMode="auto">
          <a:xfrm>
            <a:off x="15" y="6375601"/>
            <a:ext cx="8985871" cy="482665"/>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15" name="Freeform 3"/>
          <p:cNvSpPr>
            <a:spLocks/>
          </p:cNvSpPr>
          <p:nvPr userDrawn="1"/>
        </p:nvSpPr>
        <p:spPr bwMode="auto">
          <a:xfrm>
            <a:off x="8877276" y="6375603"/>
            <a:ext cx="3315939" cy="482660"/>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9"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1"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3" name="Picture 87" descr="图片3副本"/>
          <p:cNvPicPr>
            <a:picLocks noChangeAspect="1" noChangeArrowheads="1"/>
          </p:cNvPicPr>
          <p:nvPr userDrawn="1"/>
        </p:nvPicPr>
        <p:blipFill>
          <a:blip r:embed="rId2" cstate="screen"/>
          <a:stretch>
            <a:fillRect/>
          </a:stretch>
        </p:blipFill>
        <p:spPr bwMode="auto">
          <a:xfrm>
            <a:off x="10182225" y="6386513"/>
            <a:ext cx="1292464" cy="310923"/>
          </a:xfrm>
          <a:prstGeom prst="rect">
            <a:avLst/>
          </a:prstGeom>
          <a:noFill/>
        </p:spPr>
      </p:pic>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19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dy_5">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grpSp>
        <p:nvGrpSpPr>
          <p:cNvPr id="11" name="组合 3"/>
          <p:cNvGrpSpPr>
            <a:grpSpLocks noChangeAspect="1"/>
          </p:cNvGrpSpPr>
          <p:nvPr userDrawn="1"/>
        </p:nvGrpSpPr>
        <p:grpSpPr bwMode="auto">
          <a:xfrm>
            <a:off x="0" y="6804026"/>
            <a:ext cx="12198096" cy="74120"/>
            <a:chOff x="0" y="5087938"/>
            <a:chExt cx="9144000" cy="55562"/>
          </a:xfrm>
        </p:grpSpPr>
        <p:pic>
          <p:nvPicPr>
            <p:cNvPr id="12"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0" y="5087938"/>
              <a:ext cx="8616950" cy="55562"/>
            </a:xfrm>
            <a:prstGeom prst="rect">
              <a:avLst/>
            </a:prstGeom>
            <a:noFill/>
            <a:ln w="9525">
              <a:noFill/>
              <a:miter lim="800000"/>
              <a:headEnd/>
              <a:tailEnd/>
            </a:ln>
          </p:spPr>
        </p:pic>
        <p:pic>
          <p:nvPicPr>
            <p:cNvPr id="13"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527050" y="5087938"/>
              <a:ext cx="8616950" cy="55562"/>
            </a:xfrm>
            <a:prstGeom prst="rect">
              <a:avLst/>
            </a:prstGeom>
            <a:noFill/>
            <a:ln w="9525">
              <a:noFill/>
              <a:miter lim="800000"/>
              <a:headEnd/>
              <a:tailEnd/>
            </a:ln>
          </p:spPr>
        </p:pic>
      </p:grpSp>
      <p:sp>
        <p:nvSpPr>
          <p:cNvPr id="10"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5"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8"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pic>
        <p:nvPicPr>
          <p:cNvPr id="22"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305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4156" userDrawn="1">
          <p15:clr>
            <a:srgbClr val="FBAE40"/>
          </p15:clr>
        </p15:guide>
        <p15:guide id="2" pos="25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2">
    <p:spTree>
      <p:nvGrpSpPr>
        <p:cNvPr id="1" name=""/>
        <p:cNvGrpSpPr/>
        <p:nvPr/>
      </p:nvGrpSpPr>
      <p:grpSpPr>
        <a:xfrm>
          <a:off x="0" y="0"/>
          <a:ext cx="0" cy="0"/>
          <a:chOff x="0" y="0"/>
          <a:chExt cx="0" cy="0"/>
        </a:xfrm>
      </p:grpSpPr>
      <p:pic>
        <p:nvPicPr>
          <p:cNvPr id="5" name="Picture 6" descr="C:\Users\z00205060\Desktop\Open Cloud Summit 2014-01.jpg"/>
          <p:cNvPicPr>
            <a:picLocks noChangeAspect="1" noChangeArrowheads="1"/>
          </p:cNvPicPr>
          <p:nvPr userDrawn="1"/>
        </p:nvPicPr>
        <p:blipFill>
          <a:blip r:embed="rId2" cstate="print"/>
          <a:srcRect r="6795" b="7275"/>
          <a:stretch>
            <a:fillRect/>
          </a:stretch>
        </p:blipFill>
        <p:spPr bwMode="auto">
          <a:xfrm>
            <a:off x="828675" y="498012"/>
            <a:ext cx="11366500" cy="6359988"/>
          </a:xfrm>
          <a:prstGeom prst="rect">
            <a:avLst/>
          </a:prstGeom>
          <a:noFill/>
        </p:spPr>
      </p:pic>
      <p:sp>
        <p:nvSpPr>
          <p:cNvPr id="9" name="标题 1"/>
          <p:cNvSpPr>
            <a:spLocks noGrp="1"/>
          </p:cNvSpPr>
          <p:nvPr>
            <p:ph type="title"/>
          </p:nvPr>
        </p:nvSpPr>
        <p:spPr>
          <a:xfrm>
            <a:off x="1007697" y="909514"/>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2542072"/>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5"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7"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30300641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dy_2">
    <p:spTree>
      <p:nvGrpSpPr>
        <p:cNvPr id="1" name=""/>
        <p:cNvGrpSpPr/>
        <p:nvPr/>
      </p:nvGrpSpPr>
      <p:grpSpPr>
        <a:xfrm>
          <a:off x="0" y="0"/>
          <a:ext cx="0" cy="0"/>
          <a:chOff x="0" y="0"/>
          <a:chExt cx="0" cy="0"/>
        </a:xfrm>
      </p:grpSpPr>
      <p:pic>
        <p:nvPicPr>
          <p:cNvPr id="10" name="Picture 3" descr="D:\2015 MWC KV\2015 MWC PPT\新建文件夹\09.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86"/>
          <p:cNvSpPr>
            <a:spLocks noChangeArrowheads="1"/>
          </p:cNvSpPr>
          <p:nvPr userDrawn="1"/>
        </p:nvSpPr>
        <p:spPr bwMode="auto">
          <a:xfrm>
            <a:off x="698499" y="6578991"/>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Tree>
    <p:extLst>
      <p:ext uri="{BB962C8B-B14F-4D97-AF65-F5344CB8AC3E}">
        <p14:creationId xmlns:p14="http://schemas.microsoft.com/office/powerpoint/2010/main" val="3134035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dy_3">
    <p:spTree>
      <p:nvGrpSpPr>
        <p:cNvPr id="1" name=""/>
        <p:cNvGrpSpPr/>
        <p:nvPr/>
      </p:nvGrpSpPr>
      <p:grpSpPr>
        <a:xfrm>
          <a:off x="0" y="0"/>
          <a:ext cx="0" cy="0"/>
          <a:chOff x="0" y="0"/>
          <a:chExt cx="0" cy="0"/>
        </a:xfrm>
      </p:grpSpPr>
      <p:pic>
        <p:nvPicPr>
          <p:cNvPr id="8" name="Picture 2" descr="D:\2015 MWC KV\2015 MWC PPT\新建文件夹\04.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chemeClr val="bg1"/>
                </a:solidFill>
                <a:latin typeface="FrutigerNext LT Regular" panose="020B0503040504020204" pitchFamily="34" charset="0"/>
                <a:ea typeface="微软雅黑"/>
              </a:rPr>
              <a:t>HUAWEI TECHNOLOGIES CO., LTD.</a:t>
            </a:r>
          </a:p>
        </p:txBody>
      </p:sp>
      <p:sp>
        <p:nvSpPr>
          <p:cNvPr id="9" name="Rectangle 86"/>
          <p:cNvSpPr>
            <a:spLocks noChangeArrowheads="1"/>
          </p:cNvSpPr>
          <p:nvPr userDrawn="1"/>
        </p:nvSpPr>
        <p:spPr bwMode="auto">
          <a:xfrm>
            <a:off x="698499" y="6578991"/>
            <a:ext cx="568425"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chemeClr val="bg1"/>
                </a:solidFill>
                <a:latin typeface="FrutigerNext LT Regular" panose="020B0503040504020204" pitchFamily="34" charset="0"/>
                <a:ea typeface="微软雅黑"/>
              </a:rPr>
              <a:t>P</a:t>
            </a:r>
            <a:r>
              <a:rPr lang="en-US" altLang="zh-CN" sz="1100" kern="0" dirty="0">
                <a:solidFill>
                  <a:schemeClr val="bg1"/>
                </a:solidFill>
                <a:latin typeface="FrutigerNext LT Regular" panose="020B0503040504020204" pitchFamily="34" charset="0"/>
                <a:ea typeface="微软雅黑"/>
              </a:rPr>
              <a:t>age </a:t>
            </a:r>
            <a:fld id="{E68EC476-442B-4BB7-9603-F1440C241F3D}" type="slidenum">
              <a:rPr lang="de-DE" sz="1100" kern="0" smtClean="0">
                <a:solidFill>
                  <a:schemeClr val="bg1"/>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chemeClr val="bg1"/>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3389588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ody_6">
    <p:spTree>
      <p:nvGrpSpPr>
        <p:cNvPr id="1" name=""/>
        <p:cNvGrpSpPr/>
        <p:nvPr/>
      </p:nvGrpSpPr>
      <p:grpSpPr>
        <a:xfrm>
          <a:off x="0" y="0"/>
          <a:ext cx="0" cy="0"/>
          <a:chOff x="0" y="0"/>
          <a:chExt cx="0" cy="0"/>
        </a:xfrm>
      </p:grpSpPr>
      <p:pic>
        <p:nvPicPr>
          <p:cNvPr id="15" name="图片 151"/>
          <p:cNvPicPr>
            <a:picLocks noChangeAspect="1"/>
          </p:cNvPicPr>
          <p:nvPr userDrawn="1"/>
        </p:nvPicPr>
        <p:blipFill rotWithShape="1">
          <a:blip r:embed="rId2" cstate="email">
            <a:alphaModFix amt="44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8"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9"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2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3321"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87" descr="图片3副本"/>
          <p:cNvPicPr>
            <a:picLocks noChangeAspect="1" noChangeArrowheads="1"/>
          </p:cNvPicPr>
          <p:nvPr userDrawn="1"/>
        </p:nvPicPr>
        <p:blipFill>
          <a:blip r:embed="rId4" cstate="screen"/>
          <a:stretch>
            <a:fillRect/>
          </a:stretch>
        </p:blipFill>
        <p:spPr bwMode="auto">
          <a:xfrm>
            <a:off x="10182225" y="6386513"/>
            <a:ext cx="1292464" cy="310923"/>
          </a:xfrm>
          <a:prstGeom prst="rect">
            <a:avLst/>
          </a:prstGeom>
          <a:noFill/>
        </p:spPr>
      </p:pic>
    </p:spTree>
    <p:extLst>
      <p:ext uri="{BB962C8B-B14F-4D97-AF65-F5344CB8AC3E}">
        <p14:creationId xmlns:p14="http://schemas.microsoft.com/office/powerpoint/2010/main" val="289341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ody_6">
    <p:spTree>
      <p:nvGrpSpPr>
        <p:cNvPr id="1" name=""/>
        <p:cNvGrpSpPr/>
        <p:nvPr/>
      </p:nvGrpSpPr>
      <p:grpSpPr>
        <a:xfrm>
          <a:off x="0" y="0"/>
          <a:ext cx="0" cy="0"/>
          <a:chOff x="0" y="0"/>
          <a:chExt cx="0" cy="0"/>
        </a:xfrm>
      </p:grpSpPr>
      <p:sp>
        <p:nvSpPr>
          <p:cNvPr id="12"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dirty="0">
              <a:solidFill>
                <a:srgbClr val="000000"/>
              </a:solidFill>
              <a:latin typeface="Arial" charset="0"/>
              <a:ea typeface="宋体" pitchFamily="2" charset="-122"/>
            </a:endParaRPr>
          </a:p>
        </p:txBody>
      </p:sp>
      <p:pic>
        <p:nvPicPr>
          <p:cNvPr id="17" name="图片 78"/>
          <p:cNvPicPr>
            <a:picLocks noChangeAspect="1"/>
          </p:cNvPicPr>
          <p:nvPr userDrawn="1"/>
        </p:nvPicPr>
        <p:blipFill rotWithShape="1">
          <a:blip r:embed="rId2" cstate="email">
            <a:alphaModFix amt="19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pic>
        <p:nvPicPr>
          <p:cNvPr id="13" name="Picture 7"/>
          <p:cNvPicPr>
            <a:picLocks noChangeAspect="1"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10455820" y="6365315"/>
            <a:ext cx="1308167" cy="330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pic>
        <p:nvPicPr>
          <p:cNvPr id="1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9"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4790BD"/>
                </a:solidFill>
                <a:latin typeface="FrutigerNext LT Regular" panose="020B0503040504020204" pitchFamily="34" charset="0"/>
                <a:ea typeface="微软雅黑"/>
              </a:rPr>
              <a:t>HUAWEI TECHNOLOGIES CO., LTD.</a:t>
            </a:r>
          </a:p>
        </p:txBody>
      </p:sp>
      <p:sp>
        <p:nvSpPr>
          <p:cNvPr id="20"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4790BD"/>
                </a:solidFill>
                <a:latin typeface="FrutigerNext LT Regular" panose="020B0503040504020204" pitchFamily="34" charset="0"/>
                <a:ea typeface="微软雅黑"/>
              </a:rPr>
              <a:t> </a:t>
            </a:r>
            <a:fld id="{A4C34F22-587E-473D-9099-376F4F013A30}" type="slidenum">
              <a:rPr lang="de-DE" altLang="zh-CN" sz="1400" kern="0">
                <a:solidFill>
                  <a:srgbClr val="4790BD"/>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4790BD"/>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846326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0400" y="260423"/>
            <a:ext cx="11088000" cy="539876"/>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590400" y="908261"/>
            <a:ext cx="11088000" cy="540252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10"/>
          <p:cNvSpPr>
            <a:spLocks noGrp="1" noChangeArrowheads="1"/>
          </p:cNvSpPr>
          <p:nvPr>
            <p:ph type="dt" sz="half" idx="10"/>
          </p:nvPr>
        </p:nvSpPr>
        <p:spPr>
          <a:ln/>
        </p:spPr>
        <p:txBody>
          <a:bodyPr/>
          <a:lstStyle>
            <a:lvl1pPr>
              <a:defRPr/>
            </a:lvl1pPr>
          </a:lstStyle>
          <a:p>
            <a:pPr>
              <a:defRPr/>
            </a:pPr>
            <a:fld id="{B2A8832E-1023-410A-A24E-2EFF849251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4803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s_1">
    <p:spTree>
      <p:nvGrpSpPr>
        <p:cNvPr id="1" name=""/>
        <p:cNvGrpSpPr/>
        <p:nvPr/>
      </p:nvGrpSpPr>
      <p:grpSpPr>
        <a:xfrm>
          <a:off x="0" y="0"/>
          <a:ext cx="0" cy="0"/>
          <a:chOff x="0" y="0"/>
          <a:chExt cx="0" cy="0"/>
        </a:xfrm>
      </p:grpSpPr>
      <p:pic>
        <p:nvPicPr>
          <p:cNvPr id="4" name="Picture 5" descr="C:\Users\z00205060\Desktop\CP项目\规范类文件\新建文件夹\巴展视觉物料规范-20.jpg"/>
          <p:cNvPicPr>
            <a:picLocks noChangeAspect="1" noChangeArrowheads="1"/>
          </p:cNvPicPr>
          <p:nvPr userDrawn="1"/>
        </p:nvPicPr>
        <p:blipFill>
          <a:blip r:embed="rId2" cstate="screen"/>
          <a:srcRect/>
          <a:stretch>
            <a:fillRect/>
          </a:stretch>
        </p:blipFill>
        <p:spPr bwMode="auto">
          <a:xfrm>
            <a:off x="0" y="0"/>
            <a:ext cx="12195175" cy="6858736"/>
          </a:xfrm>
          <a:prstGeom prst="rect">
            <a:avLst/>
          </a:prstGeom>
          <a:noFill/>
        </p:spPr>
      </p:pic>
      <p:pic>
        <p:nvPicPr>
          <p:cNvPr id="5" name="Picture 77" descr="Logo"/>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50172" y="5787562"/>
            <a:ext cx="7064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19582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hank You_1">
    <p:spTree>
      <p:nvGrpSpPr>
        <p:cNvPr id="1" name=""/>
        <p:cNvGrpSpPr/>
        <p:nvPr/>
      </p:nvGrpSpPr>
      <p:grpSpPr>
        <a:xfrm>
          <a:off x="0" y="0"/>
          <a:ext cx="0" cy="0"/>
          <a:chOff x="0" y="0"/>
          <a:chExt cx="0" cy="0"/>
        </a:xfrm>
      </p:grpSpPr>
      <p:pic>
        <p:nvPicPr>
          <p:cNvPr id="6" name="Picture 3" descr="C:\Users\z00205060\Desktop\CP项目\规范类文件\新建文件夹\巴展视觉物料规范-14.jpg"/>
          <p:cNvPicPr>
            <a:picLocks noChangeAspect="1" noChangeArrowheads="1"/>
          </p:cNvPicPr>
          <p:nvPr userDrawn="1"/>
        </p:nvPicPr>
        <p:blipFill>
          <a:blip r:embed="rId2" cstate="screen"/>
          <a:srcRect/>
          <a:stretch>
            <a:fillRect/>
          </a:stretch>
        </p:blipFill>
        <p:spPr bwMode="auto">
          <a:xfrm>
            <a:off x="1" y="1"/>
            <a:ext cx="12195175" cy="6860323"/>
          </a:xfrm>
          <a:prstGeom prst="rect">
            <a:avLst/>
          </a:prstGeom>
          <a:noFill/>
        </p:spPr>
      </p:pic>
      <p:pic>
        <p:nvPicPr>
          <p:cNvPr id="7" name="Picture 87" descr="图片3副本"/>
          <p:cNvPicPr>
            <a:picLocks noChangeAspect="1" noChangeArrowheads="1"/>
          </p:cNvPicPr>
          <p:nvPr userDrawn="1"/>
        </p:nvPicPr>
        <p:blipFill>
          <a:blip r:embed="rId3" cstate="screen"/>
          <a:srcRect/>
          <a:stretch>
            <a:fillRect/>
          </a:stretch>
        </p:blipFill>
        <p:spPr bwMode="auto">
          <a:xfrm>
            <a:off x="10182225" y="6387992"/>
            <a:ext cx="1295400" cy="308046"/>
          </a:xfrm>
          <a:prstGeom prst="rect">
            <a:avLst/>
          </a:prstGeom>
          <a:noFill/>
        </p:spPr>
      </p:pic>
      <p:sp>
        <p:nvSpPr>
          <p:cNvPr id="2" name="Text Box 16"/>
          <p:cNvSpPr txBox="1">
            <a:spLocks noChangeArrowheads="1"/>
          </p:cNvSpPr>
          <p:nvPr userDrawn="1"/>
        </p:nvSpPr>
        <p:spPr bwMode="auto">
          <a:xfrm>
            <a:off x="4432939" y="2061846"/>
            <a:ext cx="3530134" cy="1015898"/>
          </a:xfrm>
          <a:prstGeom prst="rect">
            <a:avLst/>
          </a:prstGeom>
          <a:noFill/>
          <a:ln w="9525">
            <a:noFill/>
            <a:miter lim="800000"/>
            <a:headEnd/>
            <a:tailEnd/>
          </a:ln>
        </p:spPr>
        <p:txBody>
          <a:bodyPr wrap="none">
            <a:spAutoFit/>
          </a:bodyPr>
          <a:lstStyle/>
          <a:p>
            <a:pPr eaLnBrk="0" hangingPunct="0">
              <a:buClrTx/>
              <a:buFontTx/>
              <a:buNone/>
            </a:pPr>
            <a:r>
              <a:rPr lang="en-US" altLang="zh-CN" sz="6000" b="0" dirty="0">
                <a:solidFill>
                  <a:schemeClr val="tx1">
                    <a:lumMod val="75000"/>
                    <a:lumOff val="25000"/>
                  </a:schemeClr>
                </a:solidFill>
                <a:latin typeface="+mn-lt"/>
                <a:ea typeface="MS PGothic" pitchFamily="34" charset="-128"/>
                <a:cs typeface="Calibri" pitchFamily="34" charset="0"/>
              </a:rPr>
              <a:t>Thank you</a:t>
            </a:r>
          </a:p>
        </p:txBody>
      </p:sp>
      <p:sp>
        <p:nvSpPr>
          <p:cNvPr id="3" name="Text Box 17"/>
          <p:cNvSpPr txBox="1">
            <a:spLocks noChangeArrowheads="1"/>
          </p:cNvSpPr>
          <p:nvPr userDrawn="1"/>
        </p:nvSpPr>
        <p:spPr bwMode="auto">
          <a:xfrm>
            <a:off x="5342387" y="3246395"/>
            <a:ext cx="1757725" cy="338554"/>
          </a:xfrm>
          <a:prstGeom prst="rect">
            <a:avLst/>
          </a:prstGeom>
          <a:noFill/>
          <a:ln w="9525">
            <a:noFill/>
            <a:miter lim="800000"/>
            <a:headEnd/>
            <a:tailEnd/>
          </a:ln>
        </p:spPr>
        <p:txBody>
          <a:bodyPr wrap="none">
            <a:spAutoFit/>
          </a:bodyPr>
          <a:lstStyle/>
          <a:p>
            <a:pPr eaLnBrk="0" hangingPunct="0">
              <a:buClrTx/>
              <a:buFontTx/>
              <a:buNone/>
            </a:pPr>
            <a:r>
              <a:rPr lang="en-US" altLang="zh-CN" sz="1600" b="0" dirty="0">
                <a:solidFill>
                  <a:srgbClr val="000000">
                    <a:lumMod val="75000"/>
                    <a:lumOff val="25000"/>
                  </a:srgbClr>
                </a:solidFill>
                <a:latin typeface="+mn-lt"/>
                <a:ea typeface="MS PGothic" pitchFamily="34" charset="-128"/>
                <a:cs typeface="Calibri" pitchFamily="34" charset="0"/>
              </a:rPr>
              <a:t>www.huawei.com</a:t>
            </a:r>
          </a:p>
        </p:txBody>
      </p:sp>
      <p:sp>
        <p:nvSpPr>
          <p:cNvPr id="4" name="TextBox 3"/>
          <p:cNvSpPr txBox="1"/>
          <p:nvPr userDrawn="1"/>
        </p:nvSpPr>
        <p:spPr>
          <a:xfrm>
            <a:off x="1624014" y="4563532"/>
            <a:ext cx="9182099" cy="1385316"/>
          </a:xfrm>
          <a:prstGeom prst="rect">
            <a:avLst/>
          </a:prstGeom>
          <a:noFill/>
        </p:spPr>
        <p:txBody>
          <a:bodyPr wrap="square" rtlCol="0">
            <a:spAutoFit/>
          </a:bodyPr>
          <a:lstStyle/>
          <a:p>
            <a:pPr algn="just" fontAlgn="auto">
              <a:spcBef>
                <a:spcPts val="0"/>
              </a:spcBef>
              <a:spcAft>
                <a:spcPts val="600"/>
              </a:spcAft>
              <a:buClrTx/>
              <a:buFontTx/>
              <a:buNone/>
              <a:defRPr/>
            </a:pPr>
            <a:r>
              <a:rPr lang="en-US" altLang="zh-CN" sz="1400" b="0" dirty="0">
                <a:solidFill>
                  <a:srgbClr val="000000">
                    <a:lumMod val="75000"/>
                    <a:lumOff val="25000"/>
                  </a:srgbClr>
                </a:solidFill>
                <a:latin typeface="+mn-lt"/>
                <a:ea typeface="宋体" charset="-122"/>
                <a:cs typeface="Calibri" pitchFamily="34" charset="0"/>
              </a:rPr>
              <a:t>Copyright©2015 Huawei Technologies Co., Ltd. All Rights Reserved.</a:t>
            </a:r>
            <a:endParaRPr lang="zh-CN" altLang="zh-CN" sz="1400" b="0" dirty="0">
              <a:solidFill>
                <a:srgbClr val="000000">
                  <a:lumMod val="75000"/>
                  <a:lumOff val="25000"/>
                </a:srgbClr>
              </a:solidFill>
              <a:latin typeface="+mn-lt"/>
              <a:ea typeface="宋体" charset="-122"/>
              <a:cs typeface="Calibri" pitchFamily="34" charset="0"/>
            </a:endParaRPr>
          </a:p>
          <a:p>
            <a:pPr algn="just" fontAlgn="auto">
              <a:spcBef>
                <a:spcPts val="0"/>
              </a:spcBef>
              <a:spcAft>
                <a:spcPts val="0"/>
              </a:spcAft>
              <a:buClrTx/>
              <a:buFontTx/>
              <a:buNone/>
              <a:defRPr/>
            </a:pPr>
            <a:r>
              <a:rPr lang="en-US" altLang="zh-CN" sz="1300" b="0" dirty="0">
                <a:solidFill>
                  <a:srgbClr val="000000">
                    <a:lumMod val="75000"/>
                    <a:lumOff val="25000"/>
                  </a:srgbClr>
                </a:solidFill>
                <a:latin typeface="+mn-lt"/>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000000">
                  <a:lumMod val="75000"/>
                  <a:lumOff val="25000"/>
                </a:srgbClr>
              </a:solidFill>
              <a:latin typeface="+mn-lt"/>
              <a:ea typeface="宋体" charset="-122"/>
              <a:cs typeface="Calibri" pitchFamily="34" charset="0"/>
            </a:endParaRPr>
          </a:p>
        </p:txBody>
      </p:sp>
      <p:sp>
        <p:nvSpPr>
          <p:cNvPr id="5" name="Text Box 5"/>
          <p:cNvSpPr txBox="1">
            <a:spLocks noChangeArrowheads="1"/>
          </p:cNvSpPr>
          <p:nvPr userDrawn="1"/>
        </p:nvSpPr>
        <p:spPr bwMode="auto">
          <a:xfrm>
            <a:off x="4633268" y="6480088"/>
            <a:ext cx="2740495"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buClrTx/>
              <a:buFontTx/>
              <a:buNone/>
              <a:defRPr/>
            </a:pPr>
            <a:r>
              <a:rPr lang="en-US" altLang="zh-CN" sz="1400" b="0" kern="0" dirty="0">
                <a:solidFill>
                  <a:srgbClr val="000000">
                    <a:lumMod val="65000"/>
                    <a:lumOff val="35000"/>
                  </a:srgbClr>
                </a:solidFill>
                <a:latin typeface="+mn-lt"/>
                <a:ea typeface="MS PGothic" pitchFamily="34" charset="-128"/>
                <a:cs typeface="Calibri" pitchFamily="34" charset="0"/>
              </a:rPr>
              <a:t>HUAWEI TECHNOLOGIES CO., LTD.</a:t>
            </a:r>
          </a:p>
        </p:txBody>
      </p:sp>
    </p:spTree>
    <p:extLst>
      <p:ext uri="{BB962C8B-B14F-4D97-AF65-F5344CB8AC3E}">
        <p14:creationId xmlns:p14="http://schemas.microsoft.com/office/powerpoint/2010/main" val="22844096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_2">
    <p:spTree>
      <p:nvGrpSpPr>
        <p:cNvPr id="1" name=""/>
        <p:cNvGrpSpPr/>
        <p:nvPr/>
      </p:nvGrpSpPr>
      <p:grpSpPr>
        <a:xfrm>
          <a:off x="0" y="0"/>
          <a:ext cx="0" cy="0"/>
          <a:chOff x="0" y="0"/>
          <a:chExt cx="0" cy="0"/>
        </a:xfrm>
      </p:grpSpPr>
      <p:pic>
        <p:nvPicPr>
          <p:cNvPr id="2" name="Picture 2" descr="D:\2015 MWC KV\2015 MWC PPT\新建文件夹\0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1438539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_3">
    <p:spTree>
      <p:nvGrpSpPr>
        <p:cNvPr id="1" name=""/>
        <p:cNvGrpSpPr/>
        <p:nvPr/>
      </p:nvGrpSpPr>
      <p:grpSpPr>
        <a:xfrm>
          <a:off x="0" y="0"/>
          <a:ext cx="0" cy="0"/>
          <a:chOff x="0" y="0"/>
          <a:chExt cx="0" cy="0"/>
        </a:xfrm>
      </p:grpSpPr>
      <p:pic>
        <p:nvPicPr>
          <p:cNvPr id="2" name="Picture 2" descr="D:\2015 MWC KV\2015 MWC PPT\新建文件夹\0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5025939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2"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035050" y="6279398"/>
            <a:ext cx="1747932" cy="4155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86"/>
          <p:cNvPicPr>
            <a:picLocks noChangeAspect="1"/>
          </p:cNvPicPr>
          <p:nvPr userDrawn="1"/>
        </p:nvPicPr>
        <p:blipFill rotWithShape="1">
          <a:blip r:embed="rId3" cstate="email">
            <a:alphaModFix amt="25000"/>
            <a:extLst>
              <a:ext uri="{28A0092B-C50C-407E-A947-70E740481C1C}">
                <a14:useLocalDpi xmlns:a14="http://schemas.microsoft.com/office/drawing/2010/main"/>
              </a:ext>
            </a:extLst>
          </a:blip>
          <a:srcRect b="39770"/>
          <a:stretch/>
        </p:blipFill>
        <p:spPr>
          <a:xfrm>
            <a:off x="3792731" y="3795113"/>
            <a:ext cx="5033212" cy="3019057"/>
          </a:xfrm>
          <a:prstGeom prst="rect">
            <a:avLst/>
          </a:prstGeom>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353171" y="1094593"/>
            <a:ext cx="7504367" cy="37520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375637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3">
    <p:spTree>
      <p:nvGrpSpPr>
        <p:cNvPr id="1" name=""/>
        <p:cNvGrpSpPr/>
        <p:nvPr/>
      </p:nvGrpSpPr>
      <p:grpSpPr>
        <a:xfrm>
          <a:off x="0" y="0"/>
          <a:ext cx="0" cy="0"/>
          <a:chOff x="0" y="0"/>
          <a:chExt cx="0" cy="0"/>
        </a:xfrm>
      </p:grpSpPr>
      <p:pic>
        <p:nvPicPr>
          <p:cNvPr id="5" name="Picture 2" descr="D:\2015 MWC KV\2015 MWC PPT\新建文件夹\06.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000000">
                    <a:lumMod val="65000"/>
                    <a:lumOff val="35000"/>
                  </a:srgbClr>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000000">
                    <a:lumMod val="65000"/>
                    <a:lumOff val="35000"/>
                  </a:srgbClr>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23210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3"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035050" y="6286318"/>
            <a:ext cx="1747932" cy="440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pic>
        <p:nvPicPr>
          <p:cNvPr id="6" name="图片 1"/>
          <p:cNvPicPr>
            <a:picLocks noChangeAspect="1"/>
          </p:cNvPicPr>
          <p:nvPr userDrawn="1"/>
        </p:nvPicPr>
        <p:blipFill rotWithShape="1">
          <a:blip r:embed="rId3" cstate="email">
            <a:alphaModFix amt="21000"/>
            <a:extLst>
              <a:ext uri="{28A0092B-C50C-407E-A947-70E740481C1C}">
                <a14:useLocalDpi xmlns:a14="http://schemas.microsoft.com/office/drawing/2010/main"/>
              </a:ext>
            </a:extLst>
          </a:blip>
          <a:srcRect b="41140"/>
          <a:stretch/>
        </p:blipFill>
        <p:spPr>
          <a:xfrm>
            <a:off x="2928410" y="3813927"/>
            <a:ext cx="6434390" cy="3000244"/>
          </a:xfrm>
          <a:prstGeom prst="rect">
            <a:avLst/>
          </a:prstGeom>
        </p:spPr>
      </p:pic>
      <p:pic>
        <p:nvPicPr>
          <p:cNvPr id="9"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91797" y="1104272"/>
            <a:ext cx="7622214" cy="38034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394034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4">
    <p:spTree>
      <p:nvGrpSpPr>
        <p:cNvPr id="1" name=""/>
        <p:cNvGrpSpPr/>
        <p:nvPr/>
      </p:nvGrpSpPr>
      <p:grpSpPr>
        <a:xfrm>
          <a:off x="0" y="0"/>
          <a:ext cx="0" cy="0"/>
          <a:chOff x="0" y="0"/>
          <a:chExt cx="0" cy="0"/>
        </a:xfrm>
      </p:grpSpPr>
      <p:pic>
        <p:nvPicPr>
          <p:cNvPr id="5" name="Picture 2" descr="D:\2015 MWC KV\2015 MWC PPT\新建文件夹\0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898989"/>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898989"/>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51670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12"/>
          <p:cNvSpPr/>
          <p:nvPr userDrawn="1"/>
        </p:nvSpPr>
        <p:spPr>
          <a:xfrm>
            <a:off x="400987" y="197480"/>
            <a:ext cx="1234627" cy="276997"/>
          </a:xfrm>
          <a:prstGeom prst="rect">
            <a:avLst/>
          </a:prstGeom>
        </p:spPr>
        <p:txBody>
          <a:bodyPr wrap="none" lIns="91437" tIns="45719" rIns="91437" bIns="45719">
            <a:spAutoFit/>
          </a:bodyPr>
          <a:lstStyle/>
          <a:p>
            <a:r>
              <a:rPr lang="en-US" altLang="zh-CN" sz="1200" dirty="0">
                <a:solidFill>
                  <a:srgbClr val="000000">
                    <a:lumMod val="75000"/>
                    <a:lumOff val="25000"/>
                  </a:srgbClr>
                </a:solidFill>
                <a:latin typeface="Arial" pitchFamily="34" charset="0"/>
                <a:cs typeface="Arial" pitchFamily="34" charset="0"/>
              </a:rPr>
              <a:t>Security Level: </a:t>
            </a:r>
            <a:endParaRPr lang="zh-CN" altLang="en-US" sz="1200" dirty="0">
              <a:solidFill>
                <a:srgbClr val="000000">
                  <a:lumMod val="75000"/>
                  <a:lumOff val="25000"/>
                </a:srgbClr>
              </a:solidFill>
              <a:latin typeface="Arial" pitchFamily="34" charset="0"/>
              <a:cs typeface="Arial" pitchFamily="34" charset="0"/>
            </a:endParaRPr>
          </a:p>
        </p:txBody>
      </p:sp>
      <p:sp>
        <p:nvSpPr>
          <p:cNvPr id="5"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282" y="6223946"/>
            <a:ext cx="3114428" cy="577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519" y="258102"/>
            <a:ext cx="11512208" cy="5918306"/>
          </a:xfrm>
          <a:prstGeom prst="rect">
            <a:avLst/>
          </a:prstGeom>
        </p:spPr>
      </p:pic>
      <p:sp>
        <p:nvSpPr>
          <p:cNvPr id="6"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87" descr="图片3副本"/>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Tree>
    <p:extLst>
      <p:ext uri="{BB962C8B-B14F-4D97-AF65-F5344CB8AC3E}">
        <p14:creationId xmlns:p14="http://schemas.microsoft.com/office/powerpoint/2010/main" val="6849091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7"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882437" y="6153068"/>
            <a:ext cx="1826889" cy="46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00B0F0"/>
                </a:solidFill>
              </a:rPr>
              <a:t>www.huawei.com</a:t>
            </a:r>
            <a:endParaRPr lang="zh-CN" altLang="en-US" sz="1600" b="0" dirty="0">
              <a:solidFill>
                <a:srgbClr val="00B0F0"/>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23948"/>
            <a:ext cx="3114428" cy="577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80"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581073" y="0"/>
            <a:ext cx="5617409" cy="5599214"/>
          </a:xfrm>
          <a:prstGeom prst="rect">
            <a:avLst/>
          </a:prstGeom>
        </p:spPr>
      </p:pic>
      <p:sp>
        <p:nvSpPr>
          <p:cNvPr id="4"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9109837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298" y="1"/>
            <a:ext cx="12195170" cy="3185896"/>
          </a:xfrm>
          <a:prstGeom prst="rect">
            <a:avLst/>
          </a:prstGeom>
          <a:noFill/>
          <a:ln>
            <a:noFill/>
          </a:ln>
          <a:extLst>
            <a:ext uri="{909E8E84-426E-40dd-AFC4-6F175D3DCCD1}">
              <a14:hiddenFill xmlns:a14="http://schemas.microsoft.com/office/drawing/2010/main" xmlns="">
                <a:solidFill>
                  <a:srgbClr val="FFFFFF">
                    <a:alpha val="29999"/>
                  </a:srgbClr>
                </a:solidFill>
              </a14:hiddenFill>
            </a:ext>
            <a:ext uri="{91240B29-F687-4f45-9708-019B960494DF}">
              <a14:hiddenLine xmlns:a14="http://schemas.microsoft.com/office/drawing/2010/main" xmlns="" w="9525" cap="flat">
                <a:solidFill>
                  <a:schemeClr val="tx1">
                    <a:alpha val="29999"/>
                  </a:schemeClr>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4"/>
          <a:stretch>
            <a:fillRect/>
          </a:stretch>
        </p:blipFill>
        <p:spPr>
          <a:xfrm>
            <a:off x="0" y="1413104"/>
            <a:ext cx="12195175" cy="2963447"/>
          </a:xfrm>
          <a:prstGeom prst="rect">
            <a:avLst/>
          </a:prstGeom>
        </p:spPr>
      </p:pic>
      <p:pic>
        <p:nvPicPr>
          <p:cNvPr id="12" name="Picture 87" descr="图片3副本"/>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3"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
        <p:nvSpPr>
          <p:cNvPr id="15"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387456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 y="0"/>
            <a:ext cx="12195170" cy="3185895"/>
          </a:xfrm>
          <a:prstGeom prst="rect">
            <a:avLst/>
          </a:prstGeom>
          <a:noFill/>
          <a:ln>
            <a:noFill/>
          </a:ln>
          <a:extLst>
            <a:ext uri="{909E8E84-426E-40dd-AFC4-6F175D3DCCD1}">
              <a14:hiddenFill xmlns:a14="http://schemas.microsoft.com/office/drawing/2010/main" xmlns="">
                <a:solidFill>
                  <a:srgbClr val="FFFFFF">
                    <a:alpha val="92000"/>
                  </a:srgbClr>
                </a:solidFill>
              </a14:hiddenFill>
            </a:ext>
            <a:ext uri="{91240B29-F687-4f45-9708-019B960494DF}">
              <a14:hiddenLine xmlns:a14="http://schemas.microsoft.com/office/drawing/2010/main" xmlns="" w="9525" cap="flat">
                <a:solidFill>
                  <a:schemeClr val="tx1">
                    <a:alpha val="92000"/>
                  </a:schemeClr>
                </a:solidFill>
                <a:round/>
                <a:headEnd/>
                <a:tailEnd/>
              </a14:hiddenLine>
            </a:ext>
          </a:extLst>
        </p:spPr>
      </p:pic>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42978" y="6134407"/>
            <a:ext cx="1940004" cy="461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5"/>
          <a:stretch>
            <a:fillRect/>
          </a:stretch>
        </p:blipFill>
        <p:spPr>
          <a:xfrm>
            <a:off x="0" y="1413104"/>
            <a:ext cx="12195175" cy="2963447"/>
          </a:xfrm>
          <a:prstGeom prst="rect">
            <a:avLst/>
          </a:prstGeom>
        </p:spPr>
      </p:pic>
      <p:sp>
        <p:nvSpPr>
          <p:cNvPr id="4"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160217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Rectangle 1"/>
          <p:cNvSpPr>
            <a:spLocks/>
          </p:cNvSpPr>
          <p:nvPr userDrawn="1"/>
        </p:nvSpPr>
        <p:spPr bwMode="auto">
          <a:xfrm flipH="1">
            <a:off x="0" y="1"/>
            <a:ext cx="12195175" cy="5304991"/>
          </a:xfrm>
          <a:prstGeom prst="rect">
            <a:avLst/>
          </a:prstGeom>
          <a:gradFill flip="none" rotWithShape="1">
            <a:gsLst>
              <a:gs pos="0">
                <a:srgbClr val="343A40">
                  <a:lumMod val="10000"/>
                  <a:lumOff val="90000"/>
                </a:srgbClr>
              </a:gs>
              <a:gs pos="100000">
                <a:schemeClr val="tx1">
                  <a:lumMod val="15000"/>
                  <a:lumOff val="85000"/>
                </a:schemeClr>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8"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9"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27008"/>
            <a:ext cx="3114428" cy="577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图片 1" descr="grey.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033425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713190"/>
      </p:ext>
    </p:extLst>
  </p:cSld>
  <p:clrMap bg1="lt1" tx1="dk1" bg2="lt2" tx2="dk2" accent1="accent1" accent2="accent2" accent3="accent3" accent4="accent4" accent5="accent5" accent6="accent6" hlink="hlink" folHlink="folHlink"/>
  <p:sldLayoutIdLst>
    <p:sldLayoutId id="2147483908" r:id="rId1"/>
    <p:sldLayoutId id="2147484038" r:id="rId2"/>
    <p:sldLayoutId id="2147483907" r:id="rId3"/>
    <p:sldLayoutId id="2147483871" r:id="rId4"/>
    <p:sldLayoutId id="2147483969" r:id="rId5"/>
    <p:sldLayoutId id="2147483967" r:id="rId6"/>
    <p:sldLayoutId id="2147483981" r:id="rId7"/>
    <p:sldLayoutId id="2147484005" r:id="rId8"/>
    <p:sldLayoutId id="2147483965" r:id="rId9"/>
    <p:sldLayoutId id="2147483963"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1" fontAlgn="base" hangingPunct="1">
        <a:spcBef>
          <a:spcPct val="0"/>
        </a:spcBef>
        <a:spcAft>
          <a:spcPct val="0"/>
        </a:spcAft>
        <a:defRPr sz="4268"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5pPr>
      <a:lvl6pPr marL="609722"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6pPr>
      <a:lvl7pPr marL="1219444"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7pPr>
      <a:lvl8pPr marL="1829166"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8pPr>
      <a:lvl9pPr marL="2438888"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9pPr>
    </p:titleStyle>
    <p:bodyStyle>
      <a:lvl1pPr marL="457291" indent="-457291" algn="l" rtl="0" eaLnBrk="1" fontAlgn="base" hangingPunct="1">
        <a:spcBef>
          <a:spcPct val="20000"/>
        </a:spcBef>
        <a:spcAft>
          <a:spcPct val="0"/>
        </a:spcAft>
        <a:buClr>
          <a:srgbClr val="990000"/>
        </a:buClr>
        <a:buChar char="•"/>
        <a:defRPr sz="3201" b="1">
          <a:solidFill>
            <a:schemeClr val="tx1"/>
          </a:solidFill>
          <a:latin typeface="+mn-lt"/>
          <a:ea typeface="+mn-ea"/>
          <a:cs typeface="+mn-cs"/>
        </a:defRPr>
      </a:lvl1pPr>
      <a:lvl2pPr marL="990798" indent="-381076" algn="l" rtl="0" eaLnBrk="1" fontAlgn="base" hangingPunct="1">
        <a:spcBef>
          <a:spcPct val="20000"/>
        </a:spcBef>
        <a:spcAft>
          <a:spcPct val="0"/>
        </a:spcAft>
        <a:buFont typeface="Arial" charset="0"/>
        <a:buChar char="›"/>
        <a:defRPr sz="2667">
          <a:solidFill>
            <a:schemeClr val="tx1"/>
          </a:solidFill>
          <a:latin typeface="+mn-lt"/>
          <a:ea typeface="+mn-ea"/>
          <a:cs typeface="+mn-cs"/>
        </a:defRPr>
      </a:lvl2pPr>
      <a:lvl3pPr marL="1524305" indent="-30486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4027" indent="-304861" algn="l" rtl="0" eaLnBrk="1" fontAlgn="base" hangingPunct="1">
        <a:spcBef>
          <a:spcPct val="20000"/>
        </a:spcBef>
        <a:spcAft>
          <a:spcPct val="0"/>
        </a:spcAft>
        <a:buChar char="–"/>
        <a:defRPr sz="2134">
          <a:solidFill>
            <a:schemeClr val="tx1"/>
          </a:solidFill>
          <a:latin typeface="+mn-lt"/>
          <a:ea typeface="+mn-ea"/>
          <a:cs typeface="+mn-cs"/>
        </a:defRPr>
      </a:lvl4pPr>
      <a:lvl5pPr marL="2743749"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5pPr>
      <a:lvl6pPr marL="3353471"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6pPr>
      <a:lvl7pPr marL="3963192"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7pPr>
      <a:lvl8pPr marL="4572914"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8pPr>
      <a:lvl9pPr marL="5182636"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951441"/>
      </p:ext>
    </p:extLst>
  </p:cSld>
  <p:clrMap bg1="lt1" tx1="dk1" bg2="lt2" tx2="dk2" accent1="accent1" accent2="accent2" accent3="accent3" accent4="accent4" accent5="accent5" accent6="accent6" hlink="hlink" folHlink="folHlink"/>
  <p:sldLayoutIdLst>
    <p:sldLayoutId id="2147483843" r:id="rId1"/>
    <p:sldLayoutId id="2147483896" r:id="rId2"/>
    <p:sldLayoutId id="2147483898" r:id="rId3"/>
    <p:sldLayoutId id="2147484031" r:id="rId4"/>
    <p:sldLayoutId id="2147484036" r:id="rId5"/>
    <p:sldLayoutId id="214748394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FrutigerNext LT Regular" pitchFamily="34" charset="0"/>
          <a:ea typeface="黑体" pitchFamily="49" charset="-122"/>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FrutigerNext LT Regular" pitchFamily="34" charset="0"/>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FrutigerNext LT Regular" pitchFamily="34" charset="0"/>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FrutigerNext LT Regular" pitchFamily="34" charset="0"/>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标题占位符 1"/>
          <p:cNvSpPr>
            <a:spLocks noGrp="1"/>
          </p:cNvSpPr>
          <p:nvPr>
            <p:ph type="title"/>
          </p:nvPr>
        </p:nvSpPr>
        <p:spPr>
          <a:xfrm>
            <a:off x="609759" y="275230"/>
            <a:ext cx="10975658" cy="1143265"/>
          </a:xfrm>
          <a:prstGeom prst="rect">
            <a:avLst/>
          </a:prstGeom>
        </p:spPr>
        <p:txBody>
          <a:bodyPr vert="horz" lIns="121944" tIns="60972" rIns="121944" bIns="60972" rtlCol="0" anchor="ctr">
            <a:normAutofit/>
          </a:bodyPr>
          <a:lstStyle/>
          <a:p>
            <a:r>
              <a:rPr lang="zh-CN" altLang="en-US" dirty="0"/>
              <a:t>单击此处编辑母版标题样式</a:t>
            </a:r>
          </a:p>
        </p:txBody>
      </p:sp>
      <p:sp>
        <p:nvSpPr>
          <p:cNvPr id="17" name="文本占位符 2"/>
          <p:cNvSpPr>
            <a:spLocks noGrp="1"/>
          </p:cNvSpPr>
          <p:nvPr>
            <p:ph type="body" idx="1"/>
          </p:nvPr>
        </p:nvSpPr>
        <p:spPr>
          <a:xfrm>
            <a:off x="609759" y="1600571"/>
            <a:ext cx="10975658" cy="4526481"/>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日期占位符 3"/>
          <p:cNvSpPr>
            <a:spLocks noGrp="1"/>
          </p:cNvSpPr>
          <p:nvPr>
            <p:ph type="dt" sz="half" idx="2"/>
          </p:nvPr>
        </p:nvSpPr>
        <p:spPr>
          <a:xfrm>
            <a:off x="609759" y="6357823"/>
            <a:ext cx="2845541" cy="366267"/>
          </a:xfrm>
          <a:prstGeom prst="rect">
            <a:avLst/>
          </a:prstGeom>
        </p:spPr>
        <p:txBody>
          <a:bodyPr vert="horz" lIns="121944" tIns="60972" rIns="121944" bIns="60972" rtlCol="0" anchor="ctr"/>
          <a:lstStyle>
            <a:lvl1pPr algn="l">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19" name="页脚占位符 4"/>
          <p:cNvSpPr>
            <a:spLocks noGrp="1"/>
          </p:cNvSpPr>
          <p:nvPr>
            <p:ph type="ftr" sz="quarter" idx="3"/>
          </p:nvPr>
        </p:nvSpPr>
        <p:spPr>
          <a:xfrm>
            <a:off x="4166685" y="6357823"/>
            <a:ext cx="3861805" cy="366267"/>
          </a:xfrm>
          <a:prstGeom prst="rect">
            <a:avLst/>
          </a:prstGeom>
        </p:spPr>
        <p:txBody>
          <a:bodyPr vert="horz" lIns="121944" tIns="60972" rIns="121944" bIns="60972" rtlCol="0" anchor="ctr"/>
          <a:lstStyle>
            <a:lvl1pPr algn="ct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20" name="灯片编号占位符 5"/>
          <p:cNvSpPr>
            <a:spLocks noGrp="1"/>
          </p:cNvSpPr>
          <p:nvPr>
            <p:ph type="sldNum" sz="quarter" idx="4"/>
          </p:nvPr>
        </p:nvSpPr>
        <p:spPr>
          <a:xfrm>
            <a:off x="8739875" y="6357823"/>
            <a:ext cx="2845541" cy="366267"/>
          </a:xfrm>
          <a:prstGeom prst="rect">
            <a:avLst/>
          </a:prstGeom>
        </p:spPr>
        <p:txBody>
          <a:bodyPr vert="horz" lIns="121944" tIns="60972" rIns="121944" bIns="60972" rtlCol="0" anchor="ctr"/>
          <a:lstStyle>
            <a:lvl1pPr algn="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7" name="矩形 3"/>
          <p:cNvSpPr/>
          <p:nvPr userDrawn="1"/>
        </p:nvSpPr>
        <p:spPr>
          <a:xfrm>
            <a:off x="-713195" y="2459424"/>
            <a:ext cx="491390" cy="4913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9203"/>
              </a:solidFill>
              <a:latin typeface="微软雅黑" pitchFamily="34" charset="-122"/>
              <a:ea typeface="微软雅黑" pitchFamily="34" charset="-122"/>
              <a:cs typeface="Arial" pitchFamily="34" charset="0"/>
            </a:endParaRPr>
          </a:p>
        </p:txBody>
      </p:sp>
      <p:sp>
        <p:nvSpPr>
          <p:cNvPr id="8" name="矩形 4"/>
          <p:cNvSpPr/>
          <p:nvPr userDrawn="1"/>
        </p:nvSpPr>
        <p:spPr>
          <a:xfrm>
            <a:off x="-713195" y="3035673"/>
            <a:ext cx="491390" cy="4913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9" name="矩形 5"/>
          <p:cNvSpPr/>
          <p:nvPr userDrawn="1"/>
        </p:nvSpPr>
        <p:spPr>
          <a:xfrm>
            <a:off x="-713195" y="3596865"/>
            <a:ext cx="491390" cy="491390"/>
          </a:xfrm>
          <a:prstGeom prst="rect">
            <a:avLst/>
          </a:prstGeom>
          <a:solidFill>
            <a:srgbClr val="7CB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0" name="矩形 6"/>
          <p:cNvSpPr/>
          <p:nvPr userDrawn="1"/>
        </p:nvSpPr>
        <p:spPr>
          <a:xfrm>
            <a:off x="-713195" y="4173116"/>
            <a:ext cx="491390" cy="49139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1" name="矩形 7"/>
          <p:cNvSpPr/>
          <p:nvPr userDrawn="1"/>
        </p:nvSpPr>
        <p:spPr>
          <a:xfrm>
            <a:off x="-713195" y="1858554"/>
            <a:ext cx="491390" cy="4913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2" name="矩形 8"/>
          <p:cNvSpPr/>
          <p:nvPr userDrawn="1"/>
        </p:nvSpPr>
        <p:spPr>
          <a:xfrm>
            <a:off x="-713195" y="4797152"/>
            <a:ext cx="491390" cy="491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833770391"/>
      </p:ext>
    </p:extLst>
  </p:cSld>
  <p:clrMap bg1="lt1" tx1="dk1" bg2="lt2" tx2="dk2" accent1="accent1" accent2="accent2" accent3="accent3" accent4="accent4" accent5="accent5" accent6="accent6" hlink="hlink" folHlink="folHlink"/>
  <p:sldLayoutIdLst>
    <p:sldLayoutId id="2147484028" r:id="rId1"/>
    <p:sldLayoutId id="2147483921" r:id="rId2"/>
    <p:sldLayoutId id="2147483923" r:id="rId3"/>
    <p:sldLayoutId id="2147483924" r:id="rId4"/>
    <p:sldLayoutId id="2147483927" r:id="rId5"/>
    <p:sldLayoutId id="2147484030" r:id="rId6"/>
    <p:sldLayoutId id="2147484033" r:id="rId7"/>
    <p:sldLayoutId id="2147484039" r:id="rId8"/>
    <p:sldLayoutId id="214748404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mn-ea"/>
          <a:ea typeface="+mn-ea"/>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8202"/>
      </p:ext>
    </p:extLst>
  </p:cSld>
  <p:clrMap bg1="lt1" tx1="dk1" bg2="lt2" tx2="dk2" accent1="accent1" accent2="accent2" accent3="accent3" accent4="accent4" accent5="accent5" accent6="accent6" hlink="hlink" folHlink="folHlink"/>
  <p:sldLayoutIdLst>
    <p:sldLayoutId id="2147483849" r:id="rId1"/>
    <p:sldLayoutId id="2147483887" r:id="rId2"/>
    <p:sldLayoutId id="2147483889" r:id="rId3"/>
    <p:sldLayoutId id="2147484029" r:id="rId4"/>
    <p:sldLayoutId id="2147484032" r:id="rId5"/>
  </p:sldLayoutIdLst>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image" Target="../media/image41.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4.xml"/><Relationship Id="rId1" Type="http://schemas.openxmlformats.org/officeDocument/2006/relationships/vmlDrawing" Target="../drawings/vmlDrawing2.vml"/><Relationship Id="rId5" Type="http://schemas.openxmlformats.org/officeDocument/2006/relationships/image" Target="../media/image41.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sz="3201" dirty="0">
                <a:latin typeface="+mn-ea"/>
                <a:ea typeface="+mn-ea"/>
              </a:rPr>
              <a:t>C++</a:t>
            </a:r>
            <a:r>
              <a:rPr lang="zh-CN" altLang="en-US" sz="3201">
                <a:latin typeface="+mn-ea"/>
                <a:ea typeface="+mn-ea"/>
              </a:rPr>
              <a:t>面向对象基本概念</a:t>
            </a:r>
            <a:endParaRPr lang="zh-CN" altLang="en-US" sz="3201" dirty="0">
              <a:latin typeface="+mn-ea"/>
              <a:ea typeface="+mn-ea"/>
            </a:endParaRPr>
          </a:p>
        </p:txBody>
      </p:sp>
    </p:spTree>
    <p:extLst>
      <p:ext uri="{BB962C8B-B14F-4D97-AF65-F5344CB8AC3E}">
        <p14:creationId xmlns:p14="http://schemas.microsoft.com/office/powerpoint/2010/main" val="18862083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lstStyle/>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面向对象编程</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类</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继承与派生</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多态</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2773913"/>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469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类的基本思想是</a:t>
            </a:r>
            <a:r>
              <a:rPr lang="zh-CN" altLang="en-US" dirty="0">
                <a:solidFill>
                  <a:srgbClr val="00B0F0"/>
                </a:solidFill>
              </a:rPr>
              <a:t>数据抽象</a:t>
            </a:r>
            <a:r>
              <a:rPr lang="zh-CN" altLang="en-US" dirty="0"/>
              <a:t>和</a:t>
            </a:r>
            <a:r>
              <a:rPr lang="zh-CN" altLang="en-US" dirty="0">
                <a:solidFill>
                  <a:srgbClr val="00B0F0"/>
                </a:solidFill>
              </a:rPr>
              <a:t>封装</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11</a:t>
            </a:fld>
            <a:endParaRPr lang="en-GB" altLang="zh-CN">
              <a:solidFill>
                <a:srgbClr val="000000"/>
              </a:solidFill>
            </a:endParaRPr>
          </a:p>
        </p:txBody>
      </p:sp>
      <p:sp>
        <p:nvSpPr>
          <p:cNvPr id="9" name="矩形 8"/>
          <p:cNvSpPr/>
          <p:nvPr/>
        </p:nvSpPr>
        <p:spPr>
          <a:xfrm>
            <a:off x="1129035" y="1557586"/>
            <a:ext cx="11066140" cy="553998"/>
          </a:xfrm>
          <a:prstGeom prst="rect">
            <a:avLst/>
          </a:prstGeom>
        </p:spPr>
        <p:txBody>
          <a:bodyPr wrap="square">
            <a:spAutoFit/>
          </a:bodyPr>
          <a:lstStyle/>
          <a:p>
            <a:pPr>
              <a:lnSpc>
                <a:spcPct val="150000"/>
              </a:lnSpc>
            </a:pPr>
            <a:r>
              <a:rPr lang="zh-CN" altLang="en-US" sz="2000" dirty="0">
                <a:latin typeface="+mn-ea"/>
                <a:ea typeface="+mn-ea"/>
              </a:rPr>
              <a:t>通过类进行数据抽象及封装，对实现细节进行隐藏，提供固定接口供外部访问，简化系统耦合度</a:t>
            </a:r>
            <a:endParaRPr lang="en-US" altLang="zh-CN" sz="2000" dirty="0">
              <a:latin typeface="+mn-ea"/>
              <a:ea typeface="+mn-ea"/>
            </a:endParaRPr>
          </a:p>
        </p:txBody>
      </p:sp>
      <p:sp>
        <p:nvSpPr>
          <p:cNvPr id="11" name="矩形 10"/>
          <p:cNvSpPr/>
          <p:nvPr/>
        </p:nvSpPr>
        <p:spPr>
          <a:xfrm>
            <a:off x="1170159" y="2533760"/>
            <a:ext cx="2839196" cy="3416320"/>
          </a:xfrm>
          <a:prstGeom prst="rect">
            <a:avLst/>
          </a:prstGeom>
          <a:solidFill>
            <a:schemeClr val="bg1">
              <a:lumMod val="95000"/>
            </a:schemeClr>
          </a:solidFill>
        </p:spPr>
        <p:txBody>
          <a:bodyPr wrap="square">
            <a:spAutoFit/>
          </a:bodyPr>
          <a:lstStyle/>
          <a:p>
            <a:pPr>
              <a:lnSpc>
                <a:spcPct val="150000"/>
              </a:lnSpc>
            </a:pPr>
            <a:r>
              <a:rPr lang="en-US" altLang="zh-CN" dirty="0">
                <a:solidFill>
                  <a:srgbClr val="00B0F0"/>
                </a:solidFill>
                <a:latin typeface="+mn-ea"/>
                <a:ea typeface="+mn-ea"/>
              </a:rPr>
              <a:t>class</a:t>
            </a:r>
            <a:r>
              <a:rPr lang="en-US" altLang="zh-CN" dirty="0">
                <a:latin typeface="+mn-ea"/>
                <a:ea typeface="+mn-ea"/>
              </a:rPr>
              <a:t> </a:t>
            </a:r>
            <a:r>
              <a:rPr lang="zh-CN" altLang="en-US" dirty="0">
                <a:latin typeface="+mn-ea"/>
                <a:ea typeface="+mn-ea"/>
              </a:rPr>
              <a:t>类名 </a:t>
            </a:r>
            <a:r>
              <a:rPr lang="en-US" altLang="zh-CN" dirty="0">
                <a:latin typeface="+mn-ea"/>
                <a:ea typeface="+mn-ea"/>
              </a:rPr>
              <a:t>{</a:t>
            </a:r>
          </a:p>
          <a:p>
            <a:pPr>
              <a:lnSpc>
                <a:spcPct val="150000"/>
              </a:lnSpc>
            </a:pPr>
            <a:r>
              <a:rPr lang="en-US" altLang="zh-CN" dirty="0">
                <a:latin typeface="+mn-ea"/>
                <a:ea typeface="+mn-ea"/>
              </a:rPr>
              <a:t>public:</a:t>
            </a:r>
          </a:p>
          <a:p>
            <a:pPr>
              <a:lnSpc>
                <a:spcPct val="150000"/>
              </a:lnSpc>
            </a:pPr>
            <a:r>
              <a:rPr lang="en-US" altLang="zh-CN" dirty="0">
                <a:latin typeface="+mn-ea"/>
                <a:ea typeface="+mn-ea"/>
              </a:rPr>
              <a:t>    </a:t>
            </a:r>
            <a:r>
              <a:rPr lang="zh-CN" altLang="en-US" dirty="0">
                <a:latin typeface="+mn-ea"/>
                <a:ea typeface="+mn-ea"/>
              </a:rPr>
              <a:t>成员</a:t>
            </a:r>
            <a:r>
              <a:rPr lang="en-US" altLang="zh-CN" dirty="0">
                <a:latin typeface="+mn-ea"/>
                <a:ea typeface="+mn-ea"/>
              </a:rPr>
              <a:t>/</a:t>
            </a:r>
            <a:r>
              <a:rPr lang="zh-CN" altLang="en-US" dirty="0">
                <a:latin typeface="+mn-ea"/>
                <a:ea typeface="+mn-ea"/>
              </a:rPr>
              <a:t>接口</a:t>
            </a:r>
            <a:r>
              <a:rPr lang="en-US" altLang="zh-CN" dirty="0">
                <a:latin typeface="+mn-ea"/>
                <a:ea typeface="+mn-ea"/>
              </a:rPr>
              <a:t>;</a:t>
            </a:r>
          </a:p>
          <a:p>
            <a:pPr>
              <a:lnSpc>
                <a:spcPct val="150000"/>
              </a:lnSpc>
            </a:pPr>
            <a:r>
              <a:rPr lang="en-US" altLang="zh-CN" dirty="0">
                <a:latin typeface="+mn-ea"/>
                <a:ea typeface="+mn-ea"/>
              </a:rPr>
              <a:t>protected:</a:t>
            </a:r>
          </a:p>
          <a:p>
            <a:pPr>
              <a:lnSpc>
                <a:spcPct val="150000"/>
              </a:lnSpc>
            </a:pPr>
            <a:r>
              <a:rPr lang="en-US" altLang="zh-CN" dirty="0">
                <a:latin typeface="+mn-ea"/>
                <a:ea typeface="+mn-ea"/>
              </a:rPr>
              <a:t>    </a:t>
            </a:r>
            <a:r>
              <a:rPr lang="zh-CN" altLang="en-US" dirty="0">
                <a:latin typeface="+mn-ea"/>
                <a:ea typeface="+mn-ea"/>
              </a:rPr>
              <a:t>成员</a:t>
            </a:r>
            <a:r>
              <a:rPr lang="en-US" altLang="zh-CN" dirty="0">
                <a:latin typeface="+mn-ea"/>
                <a:ea typeface="+mn-ea"/>
              </a:rPr>
              <a:t>/</a:t>
            </a:r>
            <a:r>
              <a:rPr lang="zh-CN" altLang="en-US" dirty="0">
                <a:latin typeface="+mn-ea"/>
                <a:ea typeface="+mn-ea"/>
              </a:rPr>
              <a:t>接口</a:t>
            </a:r>
            <a:r>
              <a:rPr lang="en-US" altLang="zh-CN" dirty="0">
                <a:latin typeface="+mn-ea"/>
                <a:ea typeface="+mn-ea"/>
              </a:rPr>
              <a:t>;</a:t>
            </a:r>
          </a:p>
          <a:p>
            <a:pPr>
              <a:lnSpc>
                <a:spcPct val="150000"/>
              </a:lnSpc>
            </a:pPr>
            <a:r>
              <a:rPr lang="en-US" altLang="zh-CN" dirty="0">
                <a:latin typeface="+mn-ea"/>
                <a:ea typeface="+mn-ea"/>
              </a:rPr>
              <a:t>private:</a:t>
            </a:r>
          </a:p>
          <a:p>
            <a:pPr>
              <a:lnSpc>
                <a:spcPct val="150000"/>
              </a:lnSpc>
            </a:pPr>
            <a:r>
              <a:rPr lang="en-US" altLang="zh-CN" dirty="0">
                <a:latin typeface="+mn-ea"/>
                <a:ea typeface="+mn-ea"/>
              </a:rPr>
              <a:t>    </a:t>
            </a:r>
            <a:r>
              <a:rPr lang="zh-CN" altLang="en-US" dirty="0">
                <a:latin typeface="+mn-ea"/>
                <a:ea typeface="+mn-ea"/>
              </a:rPr>
              <a:t>成员</a:t>
            </a:r>
            <a:r>
              <a:rPr lang="en-US" altLang="zh-CN" dirty="0">
                <a:latin typeface="+mn-ea"/>
                <a:ea typeface="+mn-ea"/>
              </a:rPr>
              <a:t>/</a:t>
            </a:r>
            <a:r>
              <a:rPr lang="zh-CN" altLang="en-US" dirty="0">
                <a:latin typeface="+mn-ea"/>
                <a:ea typeface="+mn-ea"/>
              </a:rPr>
              <a:t>接口</a:t>
            </a:r>
            <a:r>
              <a:rPr lang="en-US" altLang="zh-CN" dirty="0">
                <a:latin typeface="+mn-ea"/>
                <a:ea typeface="+mn-ea"/>
              </a:rPr>
              <a:t>;</a:t>
            </a:r>
          </a:p>
          <a:p>
            <a:pPr>
              <a:lnSpc>
                <a:spcPct val="150000"/>
              </a:lnSpc>
            </a:pPr>
            <a:r>
              <a:rPr lang="en-US" altLang="zh-CN" dirty="0">
                <a:latin typeface="+mn-ea"/>
                <a:ea typeface="+mn-ea"/>
              </a:rPr>
              <a:t>};</a:t>
            </a:r>
          </a:p>
        </p:txBody>
      </p:sp>
      <p:sp>
        <p:nvSpPr>
          <p:cNvPr id="12" name="矩形 11"/>
          <p:cNvSpPr/>
          <p:nvPr/>
        </p:nvSpPr>
        <p:spPr>
          <a:xfrm>
            <a:off x="1138491" y="2133650"/>
            <a:ext cx="1210588" cy="400110"/>
          </a:xfrm>
          <a:prstGeom prst="rect">
            <a:avLst/>
          </a:prstGeom>
        </p:spPr>
        <p:txBody>
          <a:bodyPr wrap="none">
            <a:spAutoFit/>
          </a:bodyPr>
          <a:lstStyle/>
          <a:p>
            <a:r>
              <a:rPr lang="zh-CN" altLang="en-US" sz="2000" b="1" dirty="0">
                <a:latin typeface="+mn-ea"/>
                <a:ea typeface="+mn-ea"/>
              </a:rPr>
              <a:t>定义格式</a:t>
            </a:r>
          </a:p>
        </p:txBody>
      </p:sp>
      <p:grpSp>
        <p:nvGrpSpPr>
          <p:cNvPr id="5" name="组合 4"/>
          <p:cNvGrpSpPr/>
          <p:nvPr/>
        </p:nvGrpSpPr>
        <p:grpSpPr>
          <a:xfrm>
            <a:off x="6025578" y="2424236"/>
            <a:ext cx="2448273" cy="3511423"/>
            <a:chOff x="5953570" y="2979909"/>
            <a:chExt cx="2448273" cy="3511423"/>
          </a:xfrm>
        </p:grpSpPr>
        <p:sp>
          <p:nvSpPr>
            <p:cNvPr id="14" name="矩形 13"/>
            <p:cNvSpPr/>
            <p:nvPr/>
          </p:nvSpPr>
          <p:spPr>
            <a:xfrm>
              <a:off x="5953571" y="3352011"/>
              <a:ext cx="2448272" cy="3139321"/>
            </a:xfrm>
            <a:prstGeom prst="rect">
              <a:avLst/>
            </a:prstGeom>
            <a:solidFill>
              <a:schemeClr val="bg1">
                <a:lumMod val="95000"/>
              </a:schemeClr>
            </a:solidFill>
          </p:spPr>
          <p:txBody>
            <a:bodyPr wrap="square">
              <a:spAutoFit/>
            </a:bodyPr>
            <a:lstStyle/>
            <a:p>
              <a:r>
                <a:rPr lang="en-US" altLang="zh-CN" dirty="0"/>
                <a:t>class Student {</a:t>
              </a:r>
            </a:p>
            <a:p>
              <a:r>
                <a:rPr lang="en-US" altLang="zh-CN" dirty="0"/>
                <a:t>public:    </a:t>
              </a:r>
            </a:p>
            <a:p>
              <a:r>
                <a:rPr lang="en-US" altLang="zh-CN" dirty="0"/>
                <a:t>    void SetAge(int age);</a:t>
              </a:r>
            </a:p>
            <a:p>
              <a:r>
                <a:rPr lang="en-US" altLang="zh-CN" dirty="0"/>
                <a:t>    int GetAge();</a:t>
              </a:r>
            </a:p>
            <a:p>
              <a:r>
                <a:rPr lang="en-US" altLang="zh-CN" dirty="0"/>
                <a:t>    void SetSex(int sex);</a:t>
              </a:r>
            </a:p>
            <a:p>
              <a:r>
                <a:rPr lang="en-US" altLang="zh-CN" dirty="0"/>
                <a:t>    int GetSex();</a:t>
              </a:r>
            </a:p>
            <a:p>
              <a:br>
                <a:rPr lang="en-US" altLang="zh-CN" dirty="0"/>
              </a:br>
              <a:r>
                <a:rPr lang="en-US" altLang="zh-CN" dirty="0"/>
                <a:t>private:</a:t>
              </a:r>
            </a:p>
            <a:p>
              <a:r>
                <a:rPr lang="en-US" altLang="zh-CN" dirty="0"/>
                <a:t>    int age;</a:t>
              </a:r>
            </a:p>
            <a:p>
              <a:r>
                <a:rPr lang="en-US" altLang="zh-CN" dirty="0"/>
                <a:t>    int sex;</a:t>
              </a:r>
            </a:p>
            <a:p>
              <a:r>
                <a:rPr lang="en-US" altLang="zh-CN" dirty="0"/>
                <a:t>} </a:t>
              </a:r>
            </a:p>
          </p:txBody>
        </p:sp>
        <p:sp>
          <p:nvSpPr>
            <p:cNvPr id="15" name="TextBox 50"/>
            <p:cNvSpPr txBox="1">
              <a:spLocks noChangeArrowheads="1"/>
            </p:cNvSpPr>
            <p:nvPr/>
          </p:nvSpPr>
          <p:spPr bwMode="auto">
            <a:xfrm>
              <a:off x="5953570" y="2979909"/>
              <a:ext cx="1311364" cy="372102"/>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b="1" dirty="0">
                  <a:solidFill>
                    <a:schemeClr val="bg1"/>
                  </a:solidFill>
                  <a:latin typeface="微软雅黑" pitchFamily="34" charset="-122"/>
                  <a:ea typeface="微软雅黑" pitchFamily="34" charset="-122"/>
                </a:rPr>
                <a:t>示例</a:t>
              </a:r>
              <a:endParaRPr lang="en-US" altLang="zh-CN"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012575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类成员、接口访问控制</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12</a:t>
            </a:fld>
            <a:endParaRPr lang="en-GB" altLang="zh-CN">
              <a:solidFill>
                <a:srgbClr val="000000"/>
              </a:solidFill>
            </a:endParaRPr>
          </a:p>
        </p:txBody>
      </p:sp>
      <p:sp>
        <p:nvSpPr>
          <p:cNvPr id="9" name="矩形 8"/>
          <p:cNvSpPr/>
          <p:nvPr/>
        </p:nvSpPr>
        <p:spPr>
          <a:xfrm>
            <a:off x="985019" y="1515565"/>
            <a:ext cx="10369152" cy="553998"/>
          </a:xfrm>
          <a:prstGeom prst="rect">
            <a:avLst/>
          </a:prstGeom>
        </p:spPr>
        <p:txBody>
          <a:bodyPr wrap="square">
            <a:spAutoFit/>
          </a:bodyPr>
          <a:lstStyle/>
          <a:p>
            <a:pPr>
              <a:lnSpc>
                <a:spcPct val="150000"/>
              </a:lnSpc>
            </a:pPr>
            <a:r>
              <a:rPr lang="zh-CN" altLang="en-US" sz="2000" dirty="0">
                <a:latin typeface="+mn-ea"/>
                <a:ea typeface="+mn-ea"/>
              </a:rPr>
              <a:t>类的成员、接口访问限制通过</a:t>
            </a:r>
            <a:r>
              <a:rPr lang="en-US" altLang="zh-CN" sz="2000" dirty="0">
                <a:latin typeface="+mn-ea"/>
                <a:ea typeface="+mn-ea"/>
              </a:rPr>
              <a:t>public</a:t>
            </a:r>
            <a:r>
              <a:rPr lang="zh-CN" altLang="en-US" sz="2000" dirty="0">
                <a:latin typeface="+mn-ea"/>
                <a:ea typeface="+mn-ea"/>
              </a:rPr>
              <a:t>、</a:t>
            </a:r>
            <a:r>
              <a:rPr lang="en-US" altLang="zh-CN" sz="2000" dirty="0">
                <a:latin typeface="+mn-ea"/>
                <a:ea typeface="+mn-ea"/>
              </a:rPr>
              <a:t>private</a:t>
            </a:r>
            <a:r>
              <a:rPr lang="zh-CN" altLang="en-US" sz="2000" dirty="0">
                <a:latin typeface="+mn-ea"/>
                <a:ea typeface="+mn-ea"/>
              </a:rPr>
              <a:t>和</a:t>
            </a:r>
            <a:r>
              <a:rPr lang="en-US" altLang="zh-CN" sz="2000" dirty="0">
                <a:latin typeface="+mn-ea"/>
                <a:ea typeface="+mn-ea"/>
              </a:rPr>
              <a:t>protected</a:t>
            </a:r>
            <a:r>
              <a:rPr lang="zh-CN" altLang="en-US" sz="2000" dirty="0">
                <a:latin typeface="+mn-ea"/>
                <a:ea typeface="+mn-ea"/>
              </a:rPr>
              <a:t>标记符指定</a:t>
            </a:r>
            <a:endParaRPr lang="en-US" altLang="zh-CN" sz="2000" dirty="0">
              <a:latin typeface="+mn-ea"/>
              <a:ea typeface="+mn-ea"/>
            </a:endParaRPr>
          </a:p>
        </p:txBody>
      </p:sp>
      <p:graphicFrame>
        <p:nvGraphicFramePr>
          <p:cNvPr id="13" name="表格 12"/>
          <p:cNvGraphicFramePr>
            <a:graphicFrameLocks noGrp="1"/>
          </p:cNvGraphicFramePr>
          <p:nvPr>
            <p:extLst>
              <p:ext uri="{D42A27DB-BD31-4B8C-83A1-F6EECF244321}">
                <p14:modId xmlns:p14="http://schemas.microsoft.com/office/powerpoint/2010/main" val="366491457"/>
              </p:ext>
            </p:extLst>
          </p:nvPr>
        </p:nvGraphicFramePr>
        <p:xfrm>
          <a:off x="1345059" y="2343796"/>
          <a:ext cx="5976664" cy="1878086"/>
        </p:xfrm>
        <a:graphic>
          <a:graphicData uri="http://schemas.openxmlformats.org/drawingml/2006/table">
            <a:tbl>
              <a:tblPr firstRow="1" bandRow="1">
                <a:tableStyleId>{00A15C55-8517-42AA-B614-E9B94910E393}</a:tableStyleId>
              </a:tblPr>
              <a:tblGrid>
                <a:gridCol w="1589538">
                  <a:extLst>
                    <a:ext uri="{9D8B030D-6E8A-4147-A177-3AD203B41FA5}">
                      <a16:colId xmlns:a16="http://schemas.microsoft.com/office/drawing/2014/main" val="20000"/>
                    </a:ext>
                  </a:extLst>
                </a:gridCol>
                <a:gridCol w="4387126">
                  <a:extLst>
                    <a:ext uri="{9D8B030D-6E8A-4147-A177-3AD203B41FA5}">
                      <a16:colId xmlns:a16="http://schemas.microsoft.com/office/drawing/2014/main" val="20001"/>
                    </a:ext>
                  </a:extLst>
                </a:gridCol>
              </a:tblGrid>
              <a:tr h="493235">
                <a:tc>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zh-CN" altLang="en-US" sz="2000" b="0" i="0" u="none" strike="noStrike" cap="none" normalizeH="0" baseline="0" dirty="0">
                          <a:ln>
                            <a:noFill/>
                          </a:ln>
                          <a:solidFill>
                            <a:schemeClr val="bg1"/>
                          </a:solidFill>
                          <a:effectLst/>
                          <a:latin typeface="+mn-ea"/>
                          <a:ea typeface="+mn-ea"/>
                        </a:rPr>
                        <a:t>访问限定符</a:t>
                      </a:r>
                    </a:p>
                  </a:txBody>
                  <a:tcPr/>
                </a:tc>
                <a:tc>
                  <a:txBody>
                    <a:bodyPr/>
                    <a:lstStyle/>
                    <a:p>
                      <a:pPr algn="ctr"/>
                      <a:r>
                        <a:rPr kumimoji="0" lang="zh-CN" altLang="en-US" sz="2000" b="0" i="0" u="none" strike="noStrike" cap="none" normalizeH="0" baseline="0" dirty="0">
                          <a:ln>
                            <a:noFill/>
                          </a:ln>
                          <a:solidFill>
                            <a:schemeClr val="bg1"/>
                          </a:solidFill>
                          <a:effectLst/>
                          <a:latin typeface="+mn-ea"/>
                          <a:ea typeface="+mn-ea"/>
                        </a:rPr>
                        <a:t>访问范围</a:t>
                      </a:r>
                      <a:endParaRPr lang="zh-CN" altLang="en-US" sz="2000" dirty="0">
                        <a:solidFill>
                          <a:schemeClr val="bg1"/>
                        </a:solidFill>
                        <a:latin typeface="+mn-ea"/>
                        <a:ea typeface="+mn-ea"/>
                      </a:endParaRPr>
                    </a:p>
                  </a:txBody>
                  <a:tcPr/>
                </a:tc>
                <a:extLst>
                  <a:ext uri="{0D108BD9-81ED-4DB2-BD59-A6C34878D82A}">
                    <a16:rowId xmlns:a16="http://schemas.microsoft.com/office/drawing/2014/main" val="10000"/>
                  </a:ext>
                </a:extLst>
              </a:tr>
              <a:tr h="461617">
                <a:tc>
                  <a:txBody>
                    <a:bodyPr/>
                    <a:lstStyle>
                      <a:lvl1pPr algn="l">
                        <a:spcBef>
                          <a:spcPct val="20000"/>
                        </a:spcBef>
                        <a:defRPr>
                          <a:solidFill>
                            <a:schemeClr val="tx1"/>
                          </a:solidFill>
                          <a:latin typeface="Arial" panose="020B0604020202020204" pitchFamily="34" charset="0"/>
                        </a:defRPr>
                      </a:lvl1pPr>
                      <a:lvl2pPr algn="l">
                        <a:spcBef>
                          <a:spcPct val="20000"/>
                        </a:spcBef>
                        <a:defRPr sz="2000" b="1">
                          <a:solidFill>
                            <a:schemeClr val="tx1"/>
                          </a:solidFill>
                          <a:latin typeface="Arial" panose="020B0604020202020204" pitchFamily="34" charset="0"/>
                        </a:defRPr>
                      </a:lvl2pPr>
                      <a:lvl3pPr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GillSans" charset="0"/>
                        </a:defRPr>
                      </a:lvl5pPr>
                      <a:lvl6pPr fontAlgn="base">
                        <a:spcBef>
                          <a:spcPct val="20000"/>
                        </a:spcBef>
                        <a:spcAft>
                          <a:spcPct val="0"/>
                        </a:spcAft>
                        <a:defRPr>
                          <a:solidFill>
                            <a:schemeClr val="tx1"/>
                          </a:solidFill>
                          <a:latin typeface="GillSans" charset="0"/>
                        </a:defRPr>
                      </a:lvl6pPr>
                      <a:lvl7pPr fontAlgn="base">
                        <a:spcBef>
                          <a:spcPct val="20000"/>
                        </a:spcBef>
                        <a:spcAft>
                          <a:spcPct val="0"/>
                        </a:spcAft>
                        <a:defRPr>
                          <a:solidFill>
                            <a:schemeClr val="tx1"/>
                          </a:solidFill>
                          <a:latin typeface="GillSans" charset="0"/>
                        </a:defRPr>
                      </a:lvl7pPr>
                      <a:lvl8pPr fontAlgn="base">
                        <a:spcBef>
                          <a:spcPct val="20000"/>
                        </a:spcBef>
                        <a:spcAft>
                          <a:spcPct val="0"/>
                        </a:spcAft>
                        <a:defRPr>
                          <a:solidFill>
                            <a:schemeClr val="tx1"/>
                          </a:solidFill>
                          <a:latin typeface="GillSans" charset="0"/>
                        </a:defRPr>
                      </a:lvl8pPr>
                      <a:lvl9pPr fontAlgn="base">
                        <a:spcBef>
                          <a:spcPct val="20000"/>
                        </a:spcBef>
                        <a:spcAft>
                          <a:spcPct val="0"/>
                        </a:spcAft>
                        <a:defRPr>
                          <a:solidFill>
                            <a:schemeClr val="tx1"/>
                          </a:solidFill>
                          <a:latin typeface="GillSans"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public</a:t>
                      </a:r>
                    </a:p>
                  </a:txBody>
                  <a:tcPr marL="90000" marR="90000" marT="46805" marB="46805" horzOverflow="overflow"/>
                </a:tc>
                <a:tc>
                  <a:txBody>
                    <a:bodyPr/>
                    <a:lstStyle>
                      <a:lvl1pPr algn="l">
                        <a:spcBef>
                          <a:spcPct val="20000"/>
                        </a:spcBef>
                        <a:defRPr>
                          <a:solidFill>
                            <a:schemeClr val="tx1"/>
                          </a:solidFill>
                          <a:latin typeface="Arial" panose="020B0604020202020204" pitchFamily="34" charset="0"/>
                        </a:defRPr>
                      </a:lvl1pPr>
                      <a:lvl2pPr algn="l">
                        <a:spcBef>
                          <a:spcPct val="20000"/>
                        </a:spcBef>
                        <a:defRPr sz="2000" b="1">
                          <a:solidFill>
                            <a:schemeClr val="tx1"/>
                          </a:solidFill>
                          <a:latin typeface="Arial" panose="020B0604020202020204" pitchFamily="34" charset="0"/>
                        </a:defRPr>
                      </a:lvl2pPr>
                      <a:lvl3pPr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GillSans" charset="0"/>
                        </a:defRPr>
                      </a:lvl5pPr>
                      <a:lvl6pPr fontAlgn="base">
                        <a:spcBef>
                          <a:spcPct val="20000"/>
                        </a:spcBef>
                        <a:spcAft>
                          <a:spcPct val="0"/>
                        </a:spcAft>
                        <a:defRPr>
                          <a:solidFill>
                            <a:schemeClr val="tx1"/>
                          </a:solidFill>
                          <a:latin typeface="GillSans" charset="0"/>
                        </a:defRPr>
                      </a:lvl6pPr>
                      <a:lvl7pPr fontAlgn="base">
                        <a:spcBef>
                          <a:spcPct val="20000"/>
                        </a:spcBef>
                        <a:spcAft>
                          <a:spcPct val="0"/>
                        </a:spcAft>
                        <a:defRPr>
                          <a:solidFill>
                            <a:schemeClr val="tx1"/>
                          </a:solidFill>
                          <a:latin typeface="GillSans" charset="0"/>
                        </a:defRPr>
                      </a:lvl7pPr>
                      <a:lvl8pPr fontAlgn="base">
                        <a:spcBef>
                          <a:spcPct val="20000"/>
                        </a:spcBef>
                        <a:spcAft>
                          <a:spcPct val="0"/>
                        </a:spcAft>
                        <a:defRPr>
                          <a:solidFill>
                            <a:schemeClr val="tx1"/>
                          </a:solidFill>
                          <a:latin typeface="GillSans" charset="0"/>
                        </a:defRPr>
                      </a:lvl8pPr>
                      <a:lvl9pPr fontAlgn="base">
                        <a:spcBef>
                          <a:spcPct val="20000"/>
                        </a:spcBef>
                        <a:spcAft>
                          <a:spcPct val="0"/>
                        </a:spcAft>
                        <a:defRPr>
                          <a:solidFill>
                            <a:schemeClr val="tx1"/>
                          </a:solidFill>
                          <a:latin typeface="GillSans"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类外部可以直接访问</a:t>
                      </a:r>
                    </a:p>
                  </a:txBody>
                  <a:tcPr marL="90000" marR="90000" marT="46805" marB="46805" horzOverflow="overflow"/>
                </a:tc>
                <a:extLst>
                  <a:ext uri="{0D108BD9-81ED-4DB2-BD59-A6C34878D82A}">
                    <a16:rowId xmlns:a16="http://schemas.microsoft.com/office/drawing/2014/main" val="10001"/>
                  </a:ext>
                </a:extLst>
              </a:tr>
              <a:tr h="461617">
                <a:tc>
                  <a:txBody>
                    <a:bodyPr/>
                    <a:lstStyle>
                      <a:lvl1pPr algn="l">
                        <a:spcBef>
                          <a:spcPct val="20000"/>
                        </a:spcBef>
                        <a:defRPr>
                          <a:solidFill>
                            <a:schemeClr val="tx1"/>
                          </a:solidFill>
                          <a:latin typeface="Arial" panose="020B0604020202020204" pitchFamily="34" charset="0"/>
                        </a:defRPr>
                      </a:lvl1pPr>
                      <a:lvl2pPr algn="l">
                        <a:spcBef>
                          <a:spcPct val="20000"/>
                        </a:spcBef>
                        <a:defRPr sz="2000" b="1">
                          <a:solidFill>
                            <a:schemeClr val="tx1"/>
                          </a:solidFill>
                          <a:latin typeface="Arial" panose="020B0604020202020204" pitchFamily="34" charset="0"/>
                        </a:defRPr>
                      </a:lvl2pPr>
                      <a:lvl3pPr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GillSans" charset="0"/>
                        </a:defRPr>
                      </a:lvl5pPr>
                      <a:lvl6pPr fontAlgn="base">
                        <a:spcBef>
                          <a:spcPct val="20000"/>
                        </a:spcBef>
                        <a:spcAft>
                          <a:spcPct val="0"/>
                        </a:spcAft>
                        <a:defRPr>
                          <a:solidFill>
                            <a:schemeClr val="tx1"/>
                          </a:solidFill>
                          <a:latin typeface="GillSans" charset="0"/>
                        </a:defRPr>
                      </a:lvl6pPr>
                      <a:lvl7pPr fontAlgn="base">
                        <a:spcBef>
                          <a:spcPct val="20000"/>
                        </a:spcBef>
                        <a:spcAft>
                          <a:spcPct val="0"/>
                        </a:spcAft>
                        <a:defRPr>
                          <a:solidFill>
                            <a:schemeClr val="tx1"/>
                          </a:solidFill>
                          <a:latin typeface="GillSans" charset="0"/>
                        </a:defRPr>
                      </a:lvl7pPr>
                      <a:lvl8pPr fontAlgn="base">
                        <a:spcBef>
                          <a:spcPct val="20000"/>
                        </a:spcBef>
                        <a:spcAft>
                          <a:spcPct val="0"/>
                        </a:spcAft>
                        <a:defRPr>
                          <a:solidFill>
                            <a:schemeClr val="tx1"/>
                          </a:solidFill>
                          <a:latin typeface="GillSans" charset="0"/>
                        </a:defRPr>
                      </a:lvl8pPr>
                      <a:lvl9pPr fontAlgn="base">
                        <a:spcBef>
                          <a:spcPct val="20000"/>
                        </a:spcBef>
                        <a:spcAft>
                          <a:spcPct val="0"/>
                        </a:spcAft>
                        <a:defRPr>
                          <a:solidFill>
                            <a:schemeClr val="tx1"/>
                          </a:solidFill>
                          <a:latin typeface="GillSans"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private</a:t>
                      </a:r>
                    </a:p>
                  </a:txBody>
                  <a:tcPr marL="90000" marR="90000" marT="46805" marB="46805" horzOverflow="overflow"/>
                </a:tc>
                <a:tc>
                  <a:txBody>
                    <a:bodyPr/>
                    <a:lstStyle>
                      <a:lvl1pPr algn="l">
                        <a:spcBef>
                          <a:spcPct val="20000"/>
                        </a:spcBef>
                        <a:defRPr>
                          <a:solidFill>
                            <a:schemeClr val="tx1"/>
                          </a:solidFill>
                          <a:latin typeface="Arial" panose="020B0604020202020204" pitchFamily="34" charset="0"/>
                        </a:defRPr>
                      </a:lvl1pPr>
                      <a:lvl2pPr algn="l">
                        <a:spcBef>
                          <a:spcPct val="20000"/>
                        </a:spcBef>
                        <a:defRPr sz="2000" b="1">
                          <a:solidFill>
                            <a:schemeClr val="tx1"/>
                          </a:solidFill>
                          <a:latin typeface="Arial" panose="020B0604020202020204" pitchFamily="34" charset="0"/>
                        </a:defRPr>
                      </a:lvl2pPr>
                      <a:lvl3pPr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GillSans" charset="0"/>
                        </a:defRPr>
                      </a:lvl5pPr>
                      <a:lvl6pPr fontAlgn="base">
                        <a:spcBef>
                          <a:spcPct val="20000"/>
                        </a:spcBef>
                        <a:spcAft>
                          <a:spcPct val="0"/>
                        </a:spcAft>
                        <a:defRPr>
                          <a:solidFill>
                            <a:schemeClr val="tx1"/>
                          </a:solidFill>
                          <a:latin typeface="GillSans" charset="0"/>
                        </a:defRPr>
                      </a:lvl6pPr>
                      <a:lvl7pPr fontAlgn="base">
                        <a:spcBef>
                          <a:spcPct val="20000"/>
                        </a:spcBef>
                        <a:spcAft>
                          <a:spcPct val="0"/>
                        </a:spcAft>
                        <a:defRPr>
                          <a:solidFill>
                            <a:schemeClr val="tx1"/>
                          </a:solidFill>
                          <a:latin typeface="GillSans" charset="0"/>
                        </a:defRPr>
                      </a:lvl7pPr>
                      <a:lvl8pPr fontAlgn="base">
                        <a:spcBef>
                          <a:spcPct val="20000"/>
                        </a:spcBef>
                        <a:spcAft>
                          <a:spcPct val="0"/>
                        </a:spcAft>
                        <a:defRPr>
                          <a:solidFill>
                            <a:schemeClr val="tx1"/>
                          </a:solidFill>
                          <a:latin typeface="GillSans" charset="0"/>
                        </a:defRPr>
                      </a:lvl8pPr>
                      <a:lvl9pPr fontAlgn="base">
                        <a:spcBef>
                          <a:spcPct val="20000"/>
                        </a:spcBef>
                        <a:spcAft>
                          <a:spcPct val="0"/>
                        </a:spcAft>
                        <a:defRPr>
                          <a:solidFill>
                            <a:schemeClr val="tx1"/>
                          </a:solidFill>
                          <a:latin typeface="GillSans"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类外部不能直接访问</a:t>
                      </a:r>
                    </a:p>
                  </a:txBody>
                  <a:tcPr marL="90000" marR="90000" marT="46805" marB="46805" horzOverflow="overflow"/>
                </a:tc>
                <a:extLst>
                  <a:ext uri="{0D108BD9-81ED-4DB2-BD59-A6C34878D82A}">
                    <a16:rowId xmlns:a16="http://schemas.microsoft.com/office/drawing/2014/main" val="10002"/>
                  </a:ext>
                </a:extLst>
              </a:tr>
              <a:tr h="461617">
                <a:tc>
                  <a:txBody>
                    <a:bodyPr/>
                    <a:lstStyle>
                      <a:lvl1pPr algn="l">
                        <a:spcBef>
                          <a:spcPct val="20000"/>
                        </a:spcBef>
                        <a:defRPr>
                          <a:solidFill>
                            <a:schemeClr val="tx1"/>
                          </a:solidFill>
                          <a:latin typeface="Arial" panose="020B0604020202020204" pitchFamily="34" charset="0"/>
                        </a:defRPr>
                      </a:lvl1pPr>
                      <a:lvl2pPr algn="l">
                        <a:spcBef>
                          <a:spcPct val="20000"/>
                        </a:spcBef>
                        <a:defRPr sz="2000" b="1">
                          <a:solidFill>
                            <a:schemeClr val="tx1"/>
                          </a:solidFill>
                          <a:latin typeface="Arial" panose="020B0604020202020204" pitchFamily="34" charset="0"/>
                        </a:defRPr>
                      </a:lvl2pPr>
                      <a:lvl3pPr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GillSans" charset="0"/>
                        </a:defRPr>
                      </a:lvl5pPr>
                      <a:lvl6pPr fontAlgn="base">
                        <a:spcBef>
                          <a:spcPct val="20000"/>
                        </a:spcBef>
                        <a:spcAft>
                          <a:spcPct val="0"/>
                        </a:spcAft>
                        <a:defRPr>
                          <a:solidFill>
                            <a:schemeClr val="tx1"/>
                          </a:solidFill>
                          <a:latin typeface="GillSans" charset="0"/>
                        </a:defRPr>
                      </a:lvl6pPr>
                      <a:lvl7pPr fontAlgn="base">
                        <a:spcBef>
                          <a:spcPct val="20000"/>
                        </a:spcBef>
                        <a:spcAft>
                          <a:spcPct val="0"/>
                        </a:spcAft>
                        <a:defRPr>
                          <a:solidFill>
                            <a:schemeClr val="tx1"/>
                          </a:solidFill>
                          <a:latin typeface="GillSans" charset="0"/>
                        </a:defRPr>
                      </a:lvl7pPr>
                      <a:lvl8pPr fontAlgn="base">
                        <a:spcBef>
                          <a:spcPct val="20000"/>
                        </a:spcBef>
                        <a:spcAft>
                          <a:spcPct val="0"/>
                        </a:spcAft>
                        <a:defRPr>
                          <a:solidFill>
                            <a:schemeClr val="tx1"/>
                          </a:solidFill>
                          <a:latin typeface="GillSans" charset="0"/>
                        </a:defRPr>
                      </a:lvl8pPr>
                      <a:lvl9pPr fontAlgn="base">
                        <a:spcBef>
                          <a:spcPct val="20000"/>
                        </a:spcBef>
                        <a:spcAft>
                          <a:spcPct val="0"/>
                        </a:spcAft>
                        <a:defRPr>
                          <a:solidFill>
                            <a:schemeClr val="tx1"/>
                          </a:solidFill>
                          <a:latin typeface="GillSans"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protected</a:t>
                      </a:r>
                    </a:p>
                  </a:txBody>
                  <a:tcPr marL="90000" marR="90000" marT="46805" marB="46805" horzOverflow="overflow"/>
                </a:tc>
                <a:tc>
                  <a:txBody>
                    <a:bodyPr/>
                    <a:lstStyle>
                      <a:lvl1pPr algn="l">
                        <a:spcBef>
                          <a:spcPct val="20000"/>
                        </a:spcBef>
                        <a:defRPr>
                          <a:solidFill>
                            <a:schemeClr val="tx1"/>
                          </a:solidFill>
                          <a:latin typeface="Arial" panose="020B0604020202020204" pitchFamily="34" charset="0"/>
                        </a:defRPr>
                      </a:lvl1pPr>
                      <a:lvl2pPr algn="l">
                        <a:spcBef>
                          <a:spcPct val="20000"/>
                        </a:spcBef>
                        <a:defRPr sz="2000" b="1">
                          <a:solidFill>
                            <a:schemeClr val="tx1"/>
                          </a:solidFill>
                          <a:latin typeface="Arial" panose="020B0604020202020204" pitchFamily="34" charset="0"/>
                        </a:defRPr>
                      </a:lvl2pPr>
                      <a:lvl3pPr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GillSans" charset="0"/>
                        </a:defRPr>
                      </a:lvl5pPr>
                      <a:lvl6pPr fontAlgn="base">
                        <a:spcBef>
                          <a:spcPct val="20000"/>
                        </a:spcBef>
                        <a:spcAft>
                          <a:spcPct val="0"/>
                        </a:spcAft>
                        <a:defRPr>
                          <a:solidFill>
                            <a:schemeClr val="tx1"/>
                          </a:solidFill>
                          <a:latin typeface="GillSans" charset="0"/>
                        </a:defRPr>
                      </a:lvl6pPr>
                      <a:lvl7pPr fontAlgn="base">
                        <a:spcBef>
                          <a:spcPct val="20000"/>
                        </a:spcBef>
                        <a:spcAft>
                          <a:spcPct val="0"/>
                        </a:spcAft>
                        <a:defRPr>
                          <a:solidFill>
                            <a:schemeClr val="tx1"/>
                          </a:solidFill>
                          <a:latin typeface="GillSans" charset="0"/>
                        </a:defRPr>
                      </a:lvl7pPr>
                      <a:lvl8pPr fontAlgn="base">
                        <a:spcBef>
                          <a:spcPct val="20000"/>
                        </a:spcBef>
                        <a:spcAft>
                          <a:spcPct val="0"/>
                        </a:spcAft>
                        <a:defRPr>
                          <a:solidFill>
                            <a:schemeClr val="tx1"/>
                          </a:solidFill>
                          <a:latin typeface="GillSans" charset="0"/>
                        </a:defRPr>
                      </a:lvl8pPr>
                      <a:lvl9pPr fontAlgn="base">
                        <a:spcBef>
                          <a:spcPct val="20000"/>
                        </a:spcBef>
                        <a:spcAft>
                          <a:spcPct val="0"/>
                        </a:spcAft>
                        <a:defRPr>
                          <a:solidFill>
                            <a:schemeClr val="tx1"/>
                          </a:solidFill>
                          <a:latin typeface="GillSans"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类外部不能直接访问</a:t>
                      </a:r>
                    </a:p>
                  </a:txBody>
                  <a:tcPr marL="90000" marR="90000" marT="46805" marB="46805"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74930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构造函数</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13</a:t>
            </a:fld>
            <a:endParaRPr lang="en-GB" altLang="zh-CN">
              <a:solidFill>
                <a:srgbClr val="000000"/>
              </a:solidFill>
            </a:endParaRPr>
          </a:p>
        </p:txBody>
      </p:sp>
      <p:sp>
        <p:nvSpPr>
          <p:cNvPr id="9" name="矩形 8"/>
          <p:cNvSpPr/>
          <p:nvPr/>
        </p:nvSpPr>
        <p:spPr>
          <a:xfrm>
            <a:off x="985019" y="1515565"/>
            <a:ext cx="10369152" cy="499624"/>
          </a:xfrm>
          <a:prstGeom prst="rect">
            <a:avLst/>
          </a:prstGeom>
        </p:spPr>
        <p:txBody>
          <a:bodyPr wrap="square">
            <a:spAutoFit/>
          </a:bodyPr>
          <a:lstStyle/>
          <a:p>
            <a:pPr>
              <a:lnSpc>
                <a:spcPct val="150000"/>
              </a:lnSpc>
            </a:pPr>
            <a:r>
              <a:rPr lang="zh-CN" altLang="en-US" sz="2000" dirty="0">
                <a:latin typeface="+mn-ea"/>
                <a:ea typeface="+mn-ea"/>
              </a:rPr>
              <a:t>一种特殊的方法；主要用于在创建对象时进行初始化对象， 如对对象成员变量赋初始值</a:t>
            </a:r>
            <a:endParaRPr lang="en-US" altLang="zh-CN" sz="2000" dirty="0">
              <a:latin typeface="+mn-ea"/>
              <a:ea typeface="+mn-ea"/>
            </a:endParaRPr>
          </a:p>
        </p:txBody>
      </p:sp>
      <p:sp>
        <p:nvSpPr>
          <p:cNvPr id="7" name="矩形 6"/>
          <p:cNvSpPr/>
          <p:nvPr/>
        </p:nvSpPr>
        <p:spPr>
          <a:xfrm>
            <a:off x="1057027" y="2190001"/>
            <a:ext cx="2398273"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class </a:t>
            </a:r>
            <a:r>
              <a:rPr lang="zh-CN" altLang="en-US" dirty="0">
                <a:latin typeface="+mn-ea"/>
                <a:ea typeface="+mn-ea"/>
              </a:rPr>
              <a:t>类名 </a:t>
            </a:r>
            <a:r>
              <a:rPr lang="en-US" altLang="zh-CN" dirty="0">
                <a:latin typeface="+mn-ea"/>
                <a:ea typeface="+mn-ea"/>
              </a:rPr>
              <a:t>{</a:t>
            </a:r>
          </a:p>
          <a:p>
            <a:pPr>
              <a:lnSpc>
                <a:spcPct val="150000"/>
              </a:lnSpc>
            </a:pPr>
            <a:r>
              <a:rPr lang="zh-CN" altLang="en-US" dirty="0">
                <a:latin typeface="+mn-ea"/>
                <a:ea typeface="+mn-ea"/>
              </a:rPr>
              <a:t>    </a:t>
            </a:r>
            <a:r>
              <a:rPr lang="zh-CN" altLang="en-US" dirty="0">
                <a:solidFill>
                  <a:srgbClr val="00B0F0"/>
                </a:solidFill>
                <a:latin typeface="+mn-ea"/>
                <a:ea typeface="+mn-ea"/>
              </a:rPr>
              <a:t>类名</a:t>
            </a:r>
            <a:r>
              <a:rPr lang="en-US" altLang="zh-CN" dirty="0">
                <a:solidFill>
                  <a:srgbClr val="00B0F0"/>
                </a:solidFill>
                <a:latin typeface="+mn-ea"/>
                <a:ea typeface="+mn-ea"/>
              </a:rPr>
              <a:t>(</a:t>
            </a:r>
            <a:r>
              <a:rPr lang="zh-CN" altLang="en-US" dirty="0">
                <a:solidFill>
                  <a:srgbClr val="00B0F0"/>
                </a:solidFill>
                <a:latin typeface="+mn-ea"/>
                <a:ea typeface="+mn-ea"/>
              </a:rPr>
              <a:t>形参列表</a:t>
            </a:r>
            <a:r>
              <a:rPr lang="en-US" altLang="zh-CN" dirty="0">
                <a:solidFill>
                  <a:srgbClr val="00B0F0"/>
                </a:solidFill>
                <a:latin typeface="+mn-ea"/>
                <a:ea typeface="+mn-ea"/>
              </a:rPr>
              <a:t>);</a:t>
            </a:r>
          </a:p>
          <a:p>
            <a:pPr>
              <a:lnSpc>
                <a:spcPct val="150000"/>
              </a:lnSpc>
            </a:pPr>
            <a:r>
              <a:rPr lang="en-US" altLang="zh-CN" dirty="0">
                <a:latin typeface="+mn-ea"/>
                <a:ea typeface="+mn-ea"/>
              </a:rPr>
              <a:t>};</a:t>
            </a:r>
          </a:p>
        </p:txBody>
      </p:sp>
      <p:sp>
        <p:nvSpPr>
          <p:cNvPr id="8" name="文本框 7"/>
          <p:cNvSpPr txBox="1"/>
          <p:nvPr/>
        </p:nvSpPr>
        <p:spPr>
          <a:xfrm>
            <a:off x="1000891" y="3573810"/>
            <a:ext cx="9417176" cy="2400657"/>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2000" dirty="0">
                <a:latin typeface="+mn-ea"/>
                <a:ea typeface="+mn-ea"/>
              </a:rPr>
              <a:t>构造函数名称与类名相同</a:t>
            </a:r>
            <a:endParaRPr lang="en-US" altLang="zh-CN" sz="2000" dirty="0">
              <a:latin typeface="+mn-ea"/>
              <a:ea typeface="+mn-ea"/>
            </a:endParaRPr>
          </a:p>
          <a:p>
            <a:pPr marL="285750" indent="-285750">
              <a:lnSpc>
                <a:spcPct val="150000"/>
              </a:lnSpc>
              <a:buFont typeface="Wingdings" panose="05000000000000000000" pitchFamily="2" charset="2"/>
              <a:buChar char="n"/>
            </a:pPr>
            <a:r>
              <a:rPr lang="zh-CN" altLang="en-US" sz="2000" dirty="0">
                <a:latin typeface="+mn-ea"/>
                <a:ea typeface="+mn-ea"/>
              </a:rPr>
              <a:t>没有返回值</a:t>
            </a:r>
            <a:endParaRPr lang="en-US" altLang="zh-CN" sz="2000" dirty="0">
              <a:latin typeface="+mn-ea"/>
              <a:ea typeface="+mn-ea"/>
            </a:endParaRPr>
          </a:p>
          <a:p>
            <a:pPr marL="285750" indent="-285750">
              <a:lnSpc>
                <a:spcPct val="150000"/>
              </a:lnSpc>
              <a:buFont typeface="Wingdings" panose="05000000000000000000" pitchFamily="2" charset="2"/>
              <a:buChar char="n"/>
            </a:pPr>
            <a:r>
              <a:rPr lang="zh-CN" altLang="en-US" sz="2000" dirty="0">
                <a:latin typeface="+mn-ea"/>
                <a:ea typeface="+mn-ea"/>
              </a:rPr>
              <a:t>可以没有形参，也可以定义多个形参</a:t>
            </a:r>
            <a:endParaRPr lang="en-US" altLang="zh-CN" sz="2000" dirty="0">
              <a:latin typeface="+mn-ea"/>
              <a:ea typeface="+mn-ea"/>
            </a:endParaRPr>
          </a:p>
          <a:p>
            <a:pPr marL="285750" indent="-285750">
              <a:lnSpc>
                <a:spcPct val="150000"/>
              </a:lnSpc>
              <a:buFont typeface="Wingdings" panose="05000000000000000000" pitchFamily="2" charset="2"/>
              <a:buChar char="n"/>
            </a:pPr>
            <a:r>
              <a:rPr lang="zh-CN" altLang="en-US" sz="2000" dirty="0">
                <a:latin typeface="+mn-ea"/>
                <a:ea typeface="+mn-ea"/>
              </a:rPr>
              <a:t>构造函数不能定义为虚函数</a:t>
            </a:r>
            <a:endParaRPr lang="en-US" altLang="zh-CN" sz="2000" dirty="0">
              <a:latin typeface="+mn-ea"/>
              <a:ea typeface="+mn-ea"/>
            </a:endParaRPr>
          </a:p>
          <a:p>
            <a:pPr marL="285750" indent="-285750">
              <a:lnSpc>
                <a:spcPct val="150000"/>
              </a:lnSpc>
              <a:buFont typeface="Wingdings" panose="05000000000000000000" pitchFamily="2" charset="2"/>
              <a:buChar char="n"/>
            </a:pPr>
            <a:r>
              <a:rPr lang="zh-CN" altLang="en-US" sz="2000" dirty="0">
                <a:latin typeface="+mn-ea"/>
                <a:ea typeface="+mn-ea"/>
              </a:rPr>
              <a:t>一个类可以定义多个构造函数，通过形参列表区分（形参数量不同或类型不同）</a:t>
            </a:r>
          </a:p>
        </p:txBody>
      </p:sp>
    </p:spTree>
    <p:extLst>
      <p:ext uri="{BB962C8B-B14F-4D97-AF65-F5344CB8AC3E}">
        <p14:creationId xmlns:p14="http://schemas.microsoft.com/office/powerpoint/2010/main" val="1334152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构造函数</a:t>
            </a:r>
            <a:r>
              <a:rPr lang="en-US" altLang="zh-CN" dirty="0"/>
              <a:t>——</a:t>
            </a:r>
            <a:r>
              <a:rPr lang="zh-CN" altLang="en-US" dirty="0"/>
              <a:t>成员初始化</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14</a:t>
            </a:fld>
            <a:endParaRPr lang="en-GB" altLang="zh-CN">
              <a:solidFill>
                <a:srgbClr val="000000"/>
              </a:solidFill>
            </a:endParaRPr>
          </a:p>
        </p:txBody>
      </p:sp>
      <p:sp>
        <p:nvSpPr>
          <p:cNvPr id="9" name="矩形 8"/>
          <p:cNvSpPr/>
          <p:nvPr/>
        </p:nvSpPr>
        <p:spPr>
          <a:xfrm>
            <a:off x="841003" y="1515565"/>
            <a:ext cx="10369152" cy="553998"/>
          </a:xfrm>
          <a:prstGeom prst="rect">
            <a:avLst/>
          </a:prstGeom>
        </p:spPr>
        <p:txBody>
          <a:bodyPr wrap="square">
            <a:spAutoFit/>
          </a:bodyPr>
          <a:lstStyle/>
          <a:p>
            <a:pPr>
              <a:lnSpc>
                <a:spcPct val="150000"/>
              </a:lnSpc>
            </a:pPr>
            <a:r>
              <a:rPr lang="zh-CN" altLang="en-US" sz="2000" dirty="0">
                <a:latin typeface="+mn-ea"/>
                <a:ea typeface="+mn-ea"/>
              </a:rPr>
              <a:t>与普通函数不同，构造函数可以包含一个构造函数初始化列表</a:t>
            </a:r>
            <a:endParaRPr lang="en-US" altLang="zh-CN" sz="2000" dirty="0">
              <a:latin typeface="+mn-ea"/>
              <a:ea typeface="+mn-ea"/>
            </a:endParaRPr>
          </a:p>
        </p:txBody>
      </p:sp>
      <p:sp>
        <p:nvSpPr>
          <p:cNvPr id="7" name="矩形 6"/>
          <p:cNvSpPr/>
          <p:nvPr/>
        </p:nvSpPr>
        <p:spPr>
          <a:xfrm>
            <a:off x="913011" y="2190001"/>
            <a:ext cx="5400600" cy="507831"/>
          </a:xfrm>
          <a:prstGeom prst="rect">
            <a:avLst/>
          </a:prstGeom>
          <a:solidFill>
            <a:schemeClr val="bg1">
              <a:lumMod val="95000"/>
            </a:schemeClr>
          </a:solidFill>
        </p:spPr>
        <p:txBody>
          <a:bodyPr wrap="square">
            <a:spAutoFit/>
          </a:bodyPr>
          <a:lstStyle/>
          <a:p>
            <a:pPr>
              <a:lnSpc>
                <a:spcPct val="150000"/>
              </a:lnSpc>
            </a:pPr>
            <a:r>
              <a:rPr lang="zh-CN" altLang="en-US" dirty="0">
                <a:latin typeface="+mn-ea"/>
                <a:ea typeface="+mn-ea"/>
              </a:rPr>
              <a:t>类名</a:t>
            </a:r>
            <a:r>
              <a:rPr lang="en-US" altLang="zh-CN" dirty="0">
                <a:latin typeface="+mn-ea"/>
                <a:ea typeface="+mn-ea"/>
              </a:rPr>
              <a:t>(</a:t>
            </a:r>
            <a:r>
              <a:rPr lang="zh-CN" altLang="en-US" dirty="0">
                <a:latin typeface="+mn-ea"/>
                <a:ea typeface="+mn-ea"/>
              </a:rPr>
              <a:t>形参列表</a:t>
            </a:r>
            <a:r>
              <a:rPr lang="en-US" altLang="zh-CN" dirty="0">
                <a:latin typeface="+mn-ea"/>
                <a:ea typeface="+mn-ea"/>
              </a:rPr>
              <a:t>)</a:t>
            </a:r>
            <a:r>
              <a:rPr lang="en-US" altLang="zh-CN" dirty="0">
                <a:solidFill>
                  <a:srgbClr val="00B0F0"/>
                </a:solidFill>
                <a:latin typeface="+mn-ea"/>
                <a:ea typeface="+mn-ea"/>
              </a:rPr>
              <a:t> </a:t>
            </a:r>
            <a:r>
              <a:rPr lang="zh-CN" altLang="en-US" dirty="0">
                <a:solidFill>
                  <a:srgbClr val="00B0F0"/>
                </a:solidFill>
                <a:latin typeface="+mn-ea"/>
                <a:ea typeface="+mn-ea"/>
              </a:rPr>
              <a:t>：成员</a:t>
            </a:r>
            <a:r>
              <a:rPr lang="en-US" altLang="zh-CN" dirty="0">
                <a:solidFill>
                  <a:srgbClr val="00B0F0"/>
                </a:solidFill>
                <a:latin typeface="+mn-ea"/>
                <a:ea typeface="+mn-ea"/>
              </a:rPr>
              <a:t>1(</a:t>
            </a:r>
            <a:r>
              <a:rPr lang="zh-CN" altLang="en-US" dirty="0">
                <a:solidFill>
                  <a:srgbClr val="00B0F0"/>
                </a:solidFill>
                <a:latin typeface="+mn-ea"/>
                <a:ea typeface="+mn-ea"/>
              </a:rPr>
              <a:t>初始值</a:t>
            </a:r>
            <a:r>
              <a:rPr lang="en-US" altLang="zh-CN" dirty="0">
                <a:solidFill>
                  <a:srgbClr val="00B0F0"/>
                </a:solidFill>
                <a:latin typeface="+mn-ea"/>
                <a:ea typeface="+mn-ea"/>
              </a:rPr>
              <a:t>), …, </a:t>
            </a:r>
            <a:r>
              <a:rPr lang="zh-CN" altLang="en-US" dirty="0">
                <a:solidFill>
                  <a:srgbClr val="00B0F0"/>
                </a:solidFill>
                <a:latin typeface="+mn-ea"/>
                <a:ea typeface="+mn-ea"/>
              </a:rPr>
              <a:t>成员</a:t>
            </a:r>
            <a:r>
              <a:rPr lang="en-US" altLang="zh-CN" dirty="0">
                <a:solidFill>
                  <a:srgbClr val="00B0F0"/>
                </a:solidFill>
                <a:latin typeface="+mn-ea"/>
                <a:ea typeface="+mn-ea"/>
              </a:rPr>
              <a:t>2(</a:t>
            </a:r>
            <a:r>
              <a:rPr lang="zh-CN" altLang="en-US" dirty="0">
                <a:solidFill>
                  <a:srgbClr val="00B0F0"/>
                </a:solidFill>
                <a:latin typeface="+mn-ea"/>
                <a:ea typeface="+mn-ea"/>
              </a:rPr>
              <a:t>初始值</a:t>
            </a:r>
            <a:r>
              <a:rPr lang="en-US" altLang="zh-CN" dirty="0">
                <a:solidFill>
                  <a:srgbClr val="00B0F0"/>
                </a:solidFill>
                <a:latin typeface="+mn-ea"/>
                <a:ea typeface="+mn-ea"/>
              </a:rPr>
              <a:t>)</a:t>
            </a:r>
            <a:endParaRPr lang="en-US" altLang="zh-CN" dirty="0">
              <a:latin typeface="+mn-ea"/>
              <a:ea typeface="+mn-ea"/>
            </a:endParaRPr>
          </a:p>
        </p:txBody>
      </p:sp>
      <p:sp>
        <p:nvSpPr>
          <p:cNvPr id="10" name="矩形 9"/>
          <p:cNvSpPr/>
          <p:nvPr/>
        </p:nvSpPr>
        <p:spPr>
          <a:xfrm>
            <a:off x="841003" y="2786154"/>
            <a:ext cx="11210156" cy="553998"/>
          </a:xfrm>
          <a:prstGeom prst="rect">
            <a:avLst/>
          </a:prstGeom>
        </p:spPr>
        <p:txBody>
          <a:bodyPr wrap="square">
            <a:spAutoFit/>
          </a:bodyPr>
          <a:lstStyle/>
          <a:p>
            <a:pPr>
              <a:lnSpc>
                <a:spcPct val="150000"/>
              </a:lnSpc>
            </a:pPr>
            <a:r>
              <a:rPr lang="zh-CN" altLang="en-US" sz="2000" dirty="0">
                <a:latin typeface="+mn-ea"/>
                <a:ea typeface="+mn-ea"/>
              </a:rPr>
              <a:t>以</a:t>
            </a:r>
            <a:r>
              <a:rPr lang="zh-CN" altLang="en-US" sz="2000" dirty="0">
                <a:solidFill>
                  <a:srgbClr val="00B0F0"/>
                </a:solidFill>
                <a:latin typeface="+mn-ea"/>
                <a:ea typeface="+mn-ea"/>
              </a:rPr>
              <a:t>冒号</a:t>
            </a:r>
            <a:r>
              <a:rPr lang="en-US" altLang="zh-CN" sz="2000" dirty="0">
                <a:solidFill>
                  <a:srgbClr val="00B0F0"/>
                </a:solidFill>
                <a:latin typeface="+mn-ea"/>
                <a:ea typeface="+mn-ea"/>
              </a:rPr>
              <a:t>:</a:t>
            </a:r>
            <a:r>
              <a:rPr lang="zh-CN" altLang="en-US" sz="2000" dirty="0">
                <a:latin typeface="+mn-ea"/>
                <a:ea typeface="+mn-ea"/>
              </a:rPr>
              <a:t>开始，后跟一个以逗号分隔的数据成员列表，每个数据成员后跟一个在圆括号中的初始化式</a:t>
            </a:r>
            <a:endParaRPr lang="en-US" altLang="zh-CN" sz="2000" dirty="0">
              <a:latin typeface="+mn-ea"/>
              <a:ea typeface="+mn-ea"/>
            </a:endParaRPr>
          </a:p>
        </p:txBody>
      </p:sp>
      <p:grpSp>
        <p:nvGrpSpPr>
          <p:cNvPr id="11" name="组合 10"/>
          <p:cNvGrpSpPr/>
          <p:nvPr/>
        </p:nvGrpSpPr>
        <p:grpSpPr>
          <a:xfrm>
            <a:off x="1057027" y="3516243"/>
            <a:ext cx="3024336" cy="2680426"/>
            <a:chOff x="5953570" y="2979909"/>
            <a:chExt cx="2448273" cy="2680426"/>
          </a:xfrm>
        </p:grpSpPr>
        <p:sp>
          <p:nvSpPr>
            <p:cNvPr id="12" name="矩形 11"/>
            <p:cNvSpPr/>
            <p:nvPr/>
          </p:nvSpPr>
          <p:spPr>
            <a:xfrm>
              <a:off x="5953571" y="3352011"/>
              <a:ext cx="2448272" cy="2308324"/>
            </a:xfrm>
            <a:prstGeom prst="rect">
              <a:avLst/>
            </a:prstGeom>
            <a:solidFill>
              <a:schemeClr val="bg1">
                <a:lumMod val="95000"/>
              </a:schemeClr>
            </a:solidFill>
          </p:spPr>
          <p:txBody>
            <a:bodyPr wrap="square">
              <a:spAutoFit/>
            </a:bodyPr>
            <a:lstStyle/>
            <a:p>
              <a:r>
                <a:rPr lang="en-US" altLang="zh-CN" dirty="0"/>
                <a:t>class Student {</a:t>
              </a:r>
            </a:p>
            <a:p>
              <a:r>
                <a:rPr lang="en-US" altLang="zh-CN" dirty="0"/>
                <a:t>public:</a:t>
              </a:r>
            </a:p>
            <a:p>
              <a:r>
                <a:rPr lang="en-US" altLang="zh-CN" dirty="0"/>
                <a:t>    Student() </a:t>
              </a:r>
              <a:r>
                <a:rPr lang="en-US" altLang="zh-CN" dirty="0">
                  <a:solidFill>
                    <a:srgbClr val="00B0F0"/>
                  </a:solidFill>
                </a:rPr>
                <a:t>: age(0), sex(0)</a:t>
              </a:r>
              <a:r>
                <a:rPr lang="en-US" altLang="zh-CN" dirty="0"/>
                <a:t> {}</a:t>
              </a:r>
            </a:p>
            <a:p>
              <a:br>
                <a:rPr lang="en-US" altLang="zh-CN" dirty="0"/>
              </a:br>
              <a:r>
                <a:rPr lang="en-US" altLang="zh-CN" dirty="0"/>
                <a:t>private:</a:t>
              </a:r>
            </a:p>
            <a:p>
              <a:r>
                <a:rPr lang="en-US" altLang="zh-CN" dirty="0"/>
                <a:t>    int age;</a:t>
              </a:r>
            </a:p>
            <a:p>
              <a:r>
                <a:rPr lang="en-US" altLang="zh-CN" dirty="0"/>
                <a:t>    int sex;</a:t>
              </a:r>
            </a:p>
            <a:p>
              <a:r>
                <a:rPr lang="en-US" altLang="zh-CN" dirty="0"/>
                <a:t>} </a:t>
              </a:r>
            </a:p>
          </p:txBody>
        </p:sp>
        <p:sp>
          <p:nvSpPr>
            <p:cNvPr id="13" name="TextBox 50"/>
            <p:cNvSpPr txBox="1">
              <a:spLocks noChangeArrowheads="1"/>
            </p:cNvSpPr>
            <p:nvPr/>
          </p:nvSpPr>
          <p:spPr bwMode="auto">
            <a:xfrm>
              <a:off x="5953570" y="2979909"/>
              <a:ext cx="1311364" cy="372102"/>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b="1" dirty="0">
                  <a:solidFill>
                    <a:schemeClr val="bg1"/>
                  </a:solidFill>
                  <a:latin typeface="微软雅黑" pitchFamily="34" charset="-122"/>
                  <a:ea typeface="微软雅黑" pitchFamily="34" charset="-122"/>
                </a:rPr>
                <a:t>示例</a:t>
              </a:r>
              <a:endParaRPr lang="en-US" altLang="zh-CN"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806996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构造函数</a:t>
            </a:r>
            <a:r>
              <a:rPr lang="en-US" altLang="zh-CN" dirty="0"/>
              <a:t>——</a:t>
            </a:r>
            <a:r>
              <a:rPr lang="zh-CN" altLang="en-US" dirty="0"/>
              <a:t>成员初始化</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15</a:t>
            </a:fld>
            <a:endParaRPr lang="en-GB" altLang="zh-CN">
              <a:solidFill>
                <a:srgbClr val="000000"/>
              </a:solidFill>
            </a:endParaRPr>
          </a:p>
        </p:txBody>
      </p:sp>
      <p:sp>
        <p:nvSpPr>
          <p:cNvPr id="9" name="矩形 8"/>
          <p:cNvSpPr/>
          <p:nvPr/>
        </p:nvSpPr>
        <p:spPr>
          <a:xfrm>
            <a:off x="985019" y="1515565"/>
            <a:ext cx="10369152" cy="553998"/>
          </a:xfrm>
          <a:prstGeom prst="rect">
            <a:avLst/>
          </a:prstGeom>
        </p:spPr>
        <p:txBody>
          <a:bodyPr wrap="square">
            <a:spAutoFit/>
          </a:bodyPr>
          <a:lstStyle/>
          <a:p>
            <a:pPr>
              <a:lnSpc>
                <a:spcPct val="150000"/>
              </a:lnSpc>
            </a:pPr>
            <a:r>
              <a:rPr lang="zh-CN" altLang="en-US" sz="2000" dirty="0">
                <a:latin typeface="+mn-ea"/>
                <a:ea typeface="+mn-ea"/>
              </a:rPr>
              <a:t>构造函数可以包含一个构造函数初始化列表，但这</a:t>
            </a:r>
            <a:r>
              <a:rPr lang="zh-CN" altLang="en-US" sz="2000" b="1" dirty="0">
                <a:solidFill>
                  <a:srgbClr val="0000FF"/>
                </a:solidFill>
                <a:latin typeface="+mn-ea"/>
                <a:ea typeface="+mn-ea"/>
              </a:rPr>
              <a:t>不是必须的</a:t>
            </a:r>
            <a:r>
              <a:rPr lang="zh-CN" altLang="en-US" sz="2000" dirty="0">
                <a:latin typeface="+mn-ea"/>
                <a:ea typeface="+mn-ea"/>
              </a:rPr>
              <a:t>，也可以写成：</a:t>
            </a:r>
            <a:endParaRPr lang="en-US" altLang="zh-CN" sz="2000" dirty="0">
              <a:latin typeface="+mn-ea"/>
              <a:ea typeface="+mn-ea"/>
            </a:endParaRPr>
          </a:p>
        </p:txBody>
      </p:sp>
      <p:grpSp>
        <p:nvGrpSpPr>
          <p:cNvPr id="14" name="组合 13"/>
          <p:cNvGrpSpPr/>
          <p:nvPr/>
        </p:nvGrpSpPr>
        <p:grpSpPr>
          <a:xfrm>
            <a:off x="3217267" y="2104478"/>
            <a:ext cx="3024336" cy="3208885"/>
            <a:chOff x="5953570" y="3005448"/>
            <a:chExt cx="2448273" cy="3208885"/>
          </a:xfrm>
        </p:grpSpPr>
        <p:sp>
          <p:nvSpPr>
            <p:cNvPr id="15" name="矩形 14"/>
            <p:cNvSpPr/>
            <p:nvPr/>
          </p:nvSpPr>
          <p:spPr>
            <a:xfrm>
              <a:off x="5953571" y="3352011"/>
              <a:ext cx="2448272" cy="2862322"/>
            </a:xfrm>
            <a:prstGeom prst="rect">
              <a:avLst/>
            </a:prstGeom>
            <a:solidFill>
              <a:schemeClr val="bg1">
                <a:lumMod val="95000"/>
              </a:schemeClr>
            </a:solidFill>
          </p:spPr>
          <p:txBody>
            <a:bodyPr wrap="square">
              <a:spAutoFit/>
            </a:bodyPr>
            <a:lstStyle/>
            <a:p>
              <a:pPr>
                <a:lnSpc>
                  <a:spcPts val="1800"/>
                </a:lnSpc>
              </a:pPr>
              <a:r>
                <a:rPr lang="en-US" altLang="zh-CN" sz="1600" dirty="0"/>
                <a:t>class Student {</a:t>
              </a:r>
            </a:p>
            <a:p>
              <a:pPr>
                <a:lnSpc>
                  <a:spcPts val="1800"/>
                </a:lnSpc>
              </a:pPr>
              <a:r>
                <a:rPr lang="en-US" altLang="zh-CN" sz="1600" dirty="0"/>
                <a:t>public:</a:t>
              </a:r>
            </a:p>
            <a:p>
              <a:pPr>
                <a:lnSpc>
                  <a:spcPts val="1800"/>
                </a:lnSpc>
              </a:pPr>
              <a:r>
                <a:rPr lang="en-US" altLang="zh-CN" sz="1600" dirty="0"/>
                <a:t>    Student()</a:t>
              </a:r>
            </a:p>
            <a:p>
              <a:pPr>
                <a:lnSpc>
                  <a:spcPts val="1800"/>
                </a:lnSpc>
              </a:pPr>
              <a:r>
                <a:rPr lang="en-US" altLang="zh-CN" sz="1600" dirty="0"/>
                <a:t>    {</a:t>
              </a:r>
            </a:p>
            <a:p>
              <a:pPr>
                <a:lnSpc>
                  <a:spcPts val="1800"/>
                </a:lnSpc>
              </a:pPr>
              <a:r>
                <a:rPr lang="en-US" altLang="zh-CN" sz="1600" dirty="0"/>
                <a:t>         </a:t>
              </a:r>
              <a:r>
                <a:rPr lang="en-US" altLang="zh-CN" sz="1600" dirty="0">
                  <a:solidFill>
                    <a:srgbClr val="00B0F0"/>
                  </a:solidFill>
                </a:rPr>
                <a:t>age = 0;</a:t>
              </a:r>
            </a:p>
            <a:p>
              <a:pPr>
                <a:lnSpc>
                  <a:spcPts val="1800"/>
                </a:lnSpc>
              </a:pPr>
              <a:r>
                <a:rPr lang="en-US" altLang="zh-CN" sz="1600" dirty="0">
                  <a:solidFill>
                    <a:srgbClr val="00B0F0"/>
                  </a:solidFill>
                </a:rPr>
                <a:t>         sex = 0;</a:t>
              </a:r>
              <a:endParaRPr lang="en-US" altLang="zh-CN" sz="1600" dirty="0"/>
            </a:p>
            <a:p>
              <a:pPr>
                <a:lnSpc>
                  <a:spcPts val="1800"/>
                </a:lnSpc>
              </a:pPr>
              <a:r>
                <a:rPr lang="en-US" altLang="zh-CN" sz="1600" dirty="0"/>
                <a:t>    }</a:t>
              </a:r>
            </a:p>
            <a:p>
              <a:pPr>
                <a:lnSpc>
                  <a:spcPts val="1800"/>
                </a:lnSpc>
              </a:pPr>
              <a:br>
                <a:rPr lang="en-US" altLang="zh-CN" sz="1600" dirty="0"/>
              </a:br>
              <a:r>
                <a:rPr lang="en-US" altLang="zh-CN" sz="1600" dirty="0"/>
                <a:t>private:</a:t>
              </a:r>
            </a:p>
            <a:p>
              <a:pPr>
                <a:lnSpc>
                  <a:spcPts val="1800"/>
                </a:lnSpc>
              </a:pPr>
              <a:r>
                <a:rPr lang="en-US" altLang="zh-CN" sz="1600" dirty="0"/>
                <a:t>    int age;</a:t>
              </a:r>
            </a:p>
            <a:p>
              <a:pPr>
                <a:lnSpc>
                  <a:spcPts val="1800"/>
                </a:lnSpc>
              </a:pPr>
              <a:r>
                <a:rPr lang="en-US" altLang="zh-CN" sz="1600" dirty="0"/>
                <a:t>    int sex;</a:t>
              </a:r>
            </a:p>
            <a:p>
              <a:pPr>
                <a:lnSpc>
                  <a:spcPts val="1800"/>
                </a:lnSpc>
              </a:pPr>
              <a:r>
                <a:rPr lang="en-US" altLang="zh-CN" sz="1600" dirty="0"/>
                <a:t>} </a:t>
              </a:r>
            </a:p>
          </p:txBody>
        </p:sp>
        <p:sp>
          <p:nvSpPr>
            <p:cNvPr id="16" name="TextBox 50"/>
            <p:cNvSpPr txBox="1">
              <a:spLocks noChangeArrowheads="1"/>
            </p:cNvSpPr>
            <p:nvPr/>
          </p:nvSpPr>
          <p:spPr bwMode="auto">
            <a:xfrm>
              <a:off x="5953570" y="3005448"/>
              <a:ext cx="1311364" cy="321024"/>
            </a:xfrm>
            <a:prstGeom prst="roundRect">
              <a:avLst/>
            </a:prstGeom>
            <a:solidFill>
              <a:srgbClr val="0185CF"/>
            </a:solidFill>
            <a:ln w="9525">
              <a:noFill/>
              <a:miter lim="800000"/>
            </a:ln>
          </p:spPr>
          <p:txBody>
            <a:bodyPr wrap="square" lIns="58751" tIns="29375" rIns="58751" bIns="29375" anchor="ctr">
              <a:spAutoFit/>
            </a:bodyPr>
            <a:lstStyle/>
            <a:p>
              <a:pPr algn="ctr">
                <a:lnSpc>
                  <a:spcPts val="1800"/>
                </a:lnSpc>
                <a:buNone/>
              </a:pPr>
              <a:r>
                <a:rPr lang="zh-CN" altLang="en-US" b="1" dirty="0">
                  <a:solidFill>
                    <a:schemeClr val="bg1"/>
                  </a:solidFill>
                  <a:latin typeface="微软雅黑" pitchFamily="34" charset="-122"/>
                  <a:ea typeface="微软雅黑" pitchFamily="34" charset="-122"/>
                </a:rPr>
                <a:t>示例</a:t>
              </a:r>
              <a:endParaRPr lang="en-US" altLang="zh-CN" b="1" dirty="0">
                <a:solidFill>
                  <a:schemeClr val="bg1"/>
                </a:solidFill>
                <a:latin typeface="微软雅黑" pitchFamily="34" charset="-122"/>
                <a:ea typeface="微软雅黑" pitchFamily="34" charset="-122"/>
              </a:endParaRPr>
            </a:p>
          </p:txBody>
        </p:sp>
      </p:grpSp>
      <p:sp>
        <p:nvSpPr>
          <p:cNvPr id="5" name="文本框 4"/>
          <p:cNvSpPr txBox="1"/>
          <p:nvPr/>
        </p:nvSpPr>
        <p:spPr>
          <a:xfrm>
            <a:off x="3184011" y="5421579"/>
            <a:ext cx="3185487" cy="369332"/>
          </a:xfrm>
          <a:prstGeom prst="rect">
            <a:avLst/>
          </a:prstGeom>
          <a:noFill/>
        </p:spPr>
        <p:txBody>
          <a:bodyPr wrap="none" rtlCol="0">
            <a:spAutoFit/>
          </a:bodyPr>
          <a:lstStyle/>
          <a:p>
            <a:r>
              <a:rPr lang="zh-CN" altLang="en-US" dirty="0">
                <a:latin typeface="+mn-ea"/>
                <a:ea typeface="+mn-ea"/>
              </a:rPr>
              <a:t>在构造函数体中对成员赋初值</a:t>
            </a:r>
          </a:p>
        </p:txBody>
      </p:sp>
    </p:spTree>
    <p:extLst>
      <p:ext uri="{BB962C8B-B14F-4D97-AF65-F5344CB8AC3E}">
        <p14:creationId xmlns:p14="http://schemas.microsoft.com/office/powerpoint/2010/main" val="2150174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构造函数</a:t>
            </a:r>
            <a:r>
              <a:rPr lang="en-US" altLang="zh-CN" dirty="0"/>
              <a:t>——</a:t>
            </a:r>
            <a:r>
              <a:rPr lang="zh-CN" altLang="en-US" dirty="0"/>
              <a:t>成员初始化</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16</a:t>
            </a:fld>
            <a:endParaRPr lang="en-GB" altLang="zh-CN">
              <a:solidFill>
                <a:srgbClr val="000000"/>
              </a:solidFill>
            </a:endParaRPr>
          </a:p>
        </p:txBody>
      </p:sp>
      <p:sp>
        <p:nvSpPr>
          <p:cNvPr id="17" name="文本框 16"/>
          <p:cNvSpPr txBox="1"/>
          <p:nvPr/>
        </p:nvSpPr>
        <p:spPr>
          <a:xfrm>
            <a:off x="841003" y="1444346"/>
            <a:ext cx="11305256" cy="923330"/>
          </a:xfrm>
          <a:prstGeom prst="rect">
            <a:avLst/>
          </a:prstGeom>
          <a:noFill/>
        </p:spPr>
        <p:txBody>
          <a:bodyPr wrap="square" rtlCol="0">
            <a:spAutoFit/>
          </a:bodyPr>
          <a:lstStyle/>
          <a:p>
            <a:pPr>
              <a:lnSpc>
                <a:spcPct val="150000"/>
              </a:lnSpc>
            </a:pPr>
            <a:r>
              <a:rPr lang="zh-CN" altLang="en-US" dirty="0">
                <a:latin typeface="+mn-ea"/>
                <a:ea typeface="+mn-ea"/>
              </a:rPr>
              <a:t>构造函数的执行可以理解为</a:t>
            </a:r>
            <a:r>
              <a:rPr lang="zh-CN" altLang="en-US" dirty="0">
                <a:solidFill>
                  <a:srgbClr val="0000FF"/>
                </a:solidFill>
                <a:latin typeface="+mn-ea"/>
                <a:ea typeface="+mn-ea"/>
              </a:rPr>
              <a:t>初始化、普通计算</a:t>
            </a:r>
            <a:r>
              <a:rPr lang="zh-CN" altLang="en-US" dirty="0">
                <a:latin typeface="+mn-ea"/>
                <a:ea typeface="+mn-ea"/>
              </a:rPr>
              <a:t>（构造函数体中的语句）</a:t>
            </a:r>
            <a:r>
              <a:rPr lang="en-US" altLang="zh-CN" dirty="0">
                <a:latin typeface="+mn-ea"/>
                <a:ea typeface="+mn-ea"/>
              </a:rPr>
              <a:t>2</a:t>
            </a:r>
            <a:r>
              <a:rPr lang="zh-CN" altLang="en-US" dirty="0">
                <a:latin typeface="+mn-ea"/>
                <a:ea typeface="+mn-ea"/>
              </a:rPr>
              <a:t>个阶段</a:t>
            </a:r>
            <a:endParaRPr lang="en-US" altLang="zh-CN" dirty="0">
              <a:latin typeface="+mn-ea"/>
              <a:ea typeface="+mn-ea"/>
            </a:endParaRPr>
          </a:p>
          <a:p>
            <a:pPr>
              <a:lnSpc>
                <a:spcPct val="150000"/>
              </a:lnSpc>
            </a:pPr>
            <a:r>
              <a:rPr lang="zh-CN" altLang="en-US" dirty="0">
                <a:latin typeface="+mn-ea"/>
                <a:ea typeface="+mn-ea"/>
              </a:rPr>
              <a:t>在初始化阶段，对于没有在初始化列表中初始化的成员，会执行该类型对应的默认初始化方式对其进行初始化</a:t>
            </a:r>
            <a:endParaRPr lang="en-US" altLang="zh-CN" dirty="0">
              <a:latin typeface="+mn-ea"/>
              <a:ea typeface="+mn-ea"/>
            </a:endParaRPr>
          </a:p>
        </p:txBody>
      </p:sp>
      <p:grpSp>
        <p:nvGrpSpPr>
          <p:cNvPr id="10" name="组合 9"/>
          <p:cNvGrpSpPr/>
          <p:nvPr/>
        </p:nvGrpSpPr>
        <p:grpSpPr>
          <a:xfrm>
            <a:off x="841003" y="2416290"/>
            <a:ext cx="3096344" cy="3737019"/>
            <a:chOff x="855235" y="2471763"/>
            <a:chExt cx="3096344" cy="3737019"/>
          </a:xfrm>
        </p:grpSpPr>
        <p:sp>
          <p:nvSpPr>
            <p:cNvPr id="7" name="矩形 6"/>
            <p:cNvSpPr/>
            <p:nvPr/>
          </p:nvSpPr>
          <p:spPr bwMode="auto">
            <a:xfrm>
              <a:off x="913011" y="2836451"/>
              <a:ext cx="3024336" cy="3372331"/>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8" name="组合 17"/>
            <p:cNvGrpSpPr/>
            <p:nvPr/>
          </p:nvGrpSpPr>
          <p:grpSpPr>
            <a:xfrm>
              <a:off x="913011" y="2471763"/>
              <a:ext cx="3024336" cy="2417179"/>
              <a:chOff x="5953570" y="2996935"/>
              <a:chExt cx="2448273" cy="2417179"/>
            </a:xfrm>
          </p:grpSpPr>
          <p:sp>
            <p:nvSpPr>
              <p:cNvPr id="19" name="矩形 18"/>
              <p:cNvSpPr/>
              <p:nvPr/>
            </p:nvSpPr>
            <p:spPr>
              <a:xfrm>
                <a:off x="5953571" y="3352011"/>
                <a:ext cx="2448272" cy="2062103"/>
              </a:xfrm>
              <a:prstGeom prst="rect">
                <a:avLst/>
              </a:prstGeom>
              <a:solidFill>
                <a:schemeClr val="bg1">
                  <a:lumMod val="95000"/>
                </a:schemeClr>
              </a:solidFill>
            </p:spPr>
            <p:txBody>
              <a:bodyPr wrap="square">
                <a:spAutoFit/>
              </a:bodyPr>
              <a:lstStyle/>
              <a:p>
                <a:r>
                  <a:rPr lang="en-US" altLang="zh-CN" sz="1600" dirty="0"/>
                  <a:t>class Student {</a:t>
                </a:r>
              </a:p>
              <a:p>
                <a:r>
                  <a:rPr lang="en-US" altLang="zh-CN" sz="1600" dirty="0"/>
                  <a:t>public:</a:t>
                </a:r>
              </a:p>
              <a:p>
                <a:r>
                  <a:rPr lang="en-US" altLang="zh-CN" sz="1600" dirty="0"/>
                  <a:t>    Student() </a:t>
                </a:r>
                <a:r>
                  <a:rPr lang="en-US" altLang="zh-CN" sz="1600" dirty="0">
                    <a:solidFill>
                      <a:srgbClr val="00B0F0"/>
                    </a:solidFill>
                  </a:rPr>
                  <a:t>: age(0), sex(0)</a:t>
                </a:r>
                <a:r>
                  <a:rPr lang="en-US" altLang="zh-CN" sz="1600" dirty="0"/>
                  <a:t> {}</a:t>
                </a:r>
              </a:p>
              <a:p>
                <a:br>
                  <a:rPr lang="en-US" altLang="zh-CN" sz="1600" dirty="0"/>
                </a:br>
                <a:r>
                  <a:rPr lang="en-US" altLang="zh-CN" sz="1600" dirty="0"/>
                  <a:t>private:</a:t>
                </a:r>
              </a:p>
              <a:p>
                <a:r>
                  <a:rPr lang="en-US" altLang="zh-CN" sz="1600" dirty="0"/>
                  <a:t>    int age;</a:t>
                </a:r>
              </a:p>
              <a:p>
                <a:r>
                  <a:rPr lang="en-US" altLang="zh-CN" sz="1600" dirty="0"/>
                  <a:t>    int sex;</a:t>
                </a:r>
              </a:p>
              <a:p>
                <a:r>
                  <a:rPr lang="en-US" altLang="zh-CN" sz="1600" dirty="0"/>
                  <a:t>} </a:t>
                </a:r>
              </a:p>
            </p:txBody>
          </p:sp>
          <p:sp>
            <p:nvSpPr>
              <p:cNvPr id="20" name="TextBox 50"/>
              <p:cNvSpPr txBox="1">
                <a:spLocks noChangeArrowheads="1"/>
              </p:cNvSpPr>
              <p:nvPr/>
            </p:nvSpPr>
            <p:spPr bwMode="auto">
              <a:xfrm>
                <a:off x="5953570" y="2996935"/>
                <a:ext cx="1311364"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r>
                  <a:rPr lang="en-US" altLang="zh-CN" sz="1600" b="1" dirty="0">
                    <a:solidFill>
                      <a:schemeClr val="bg1"/>
                    </a:solidFill>
                    <a:latin typeface="微软雅黑" pitchFamily="34" charset="-122"/>
                    <a:ea typeface="微软雅黑" pitchFamily="34" charset="-122"/>
                  </a:rPr>
                  <a:t>1</a:t>
                </a:r>
              </a:p>
            </p:txBody>
          </p:sp>
        </p:grpSp>
        <p:sp>
          <p:nvSpPr>
            <p:cNvPr id="6" name="文本框 5"/>
            <p:cNvSpPr txBox="1"/>
            <p:nvPr/>
          </p:nvSpPr>
          <p:spPr>
            <a:xfrm>
              <a:off x="855235" y="4869954"/>
              <a:ext cx="3096344" cy="1338828"/>
            </a:xfrm>
            <a:prstGeom prst="rect">
              <a:avLst/>
            </a:prstGeom>
            <a:noFill/>
          </p:spPr>
          <p:txBody>
            <a:bodyPr wrap="square" rtlCol="0">
              <a:spAutoFit/>
            </a:bodyPr>
            <a:lstStyle/>
            <a:p>
              <a:pPr>
                <a:lnSpc>
                  <a:spcPct val="150000"/>
                </a:lnSpc>
              </a:pPr>
              <a:r>
                <a:rPr lang="zh-CN" altLang="en-US" dirty="0">
                  <a:latin typeface="+mn-ea"/>
                  <a:ea typeface="+mn-ea"/>
                </a:rPr>
                <a:t>此例</a:t>
              </a:r>
              <a:r>
                <a:rPr lang="en-US" altLang="zh-CN" dirty="0">
                  <a:latin typeface="+mn-ea"/>
                  <a:ea typeface="+mn-ea"/>
                </a:rPr>
                <a:t>age</a:t>
              </a:r>
              <a:r>
                <a:rPr lang="zh-CN" altLang="en-US" dirty="0">
                  <a:latin typeface="+mn-ea"/>
                  <a:ea typeface="+mn-ea"/>
                </a:rPr>
                <a:t>、</a:t>
              </a:r>
              <a:r>
                <a:rPr lang="en-US" altLang="zh-CN" dirty="0">
                  <a:latin typeface="+mn-ea"/>
                  <a:ea typeface="+mn-ea"/>
                </a:rPr>
                <a:t>sex</a:t>
              </a:r>
              <a:r>
                <a:rPr lang="zh-CN" altLang="en-US" dirty="0">
                  <a:latin typeface="+mn-ea"/>
                  <a:ea typeface="+mn-ea"/>
                </a:rPr>
                <a:t>成员在初始化阶段即被初始化为</a:t>
              </a:r>
              <a:r>
                <a:rPr lang="en-US" altLang="zh-CN" dirty="0">
                  <a:latin typeface="+mn-ea"/>
                  <a:ea typeface="+mn-ea"/>
                </a:rPr>
                <a:t>0</a:t>
              </a:r>
              <a:r>
                <a:rPr lang="zh-CN" altLang="en-US" dirty="0">
                  <a:latin typeface="+mn-ea"/>
                  <a:ea typeface="+mn-ea"/>
                </a:rPr>
                <a:t>，在普通计算阶段没有执行任何操作</a:t>
              </a:r>
            </a:p>
          </p:txBody>
        </p:sp>
      </p:grpSp>
      <p:grpSp>
        <p:nvGrpSpPr>
          <p:cNvPr id="8" name="组合 7"/>
          <p:cNvGrpSpPr/>
          <p:nvPr/>
        </p:nvGrpSpPr>
        <p:grpSpPr>
          <a:xfrm>
            <a:off x="4081363" y="2448430"/>
            <a:ext cx="4352548" cy="3208886"/>
            <a:chOff x="4622233" y="2357874"/>
            <a:chExt cx="4352548" cy="3208886"/>
          </a:xfrm>
        </p:grpSpPr>
        <p:sp>
          <p:nvSpPr>
            <p:cNvPr id="25" name="矩形 24"/>
            <p:cNvSpPr/>
            <p:nvPr/>
          </p:nvSpPr>
          <p:spPr bwMode="auto">
            <a:xfrm>
              <a:off x="4622233" y="2704438"/>
              <a:ext cx="4352548" cy="2862322"/>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1" name="组合 20"/>
            <p:cNvGrpSpPr/>
            <p:nvPr/>
          </p:nvGrpSpPr>
          <p:grpSpPr>
            <a:xfrm>
              <a:off x="4622233" y="2357874"/>
              <a:ext cx="1619921" cy="3208885"/>
              <a:chOff x="5953570" y="3005448"/>
              <a:chExt cx="1311365" cy="3208885"/>
            </a:xfrm>
          </p:grpSpPr>
          <p:sp>
            <p:nvSpPr>
              <p:cNvPr id="22" name="矩形 21"/>
              <p:cNvSpPr/>
              <p:nvPr/>
            </p:nvSpPr>
            <p:spPr>
              <a:xfrm>
                <a:off x="5953572" y="3352011"/>
                <a:ext cx="1311363" cy="2862322"/>
              </a:xfrm>
              <a:prstGeom prst="rect">
                <a:avLst/>
              </a:prstGeom>
              <a:solidFill>
                <a:schemeClr val="bg1">
                  <a:lumMod val="95000"/>
                </a:schemeClr>
              </a:solidFill>
            </p:spPr>
            <p:txBody>
              <a:bodyPr wrap="square">
                <a:spAutoFit/>
              </a:bodyPr>
              <a:lstStyle/>
              <a:p>
                <a:pPr>
                  <a:lnSpc>
                    <a:spcPts val="1800"/>
                  </a:lnSpc>
                </a:pPr>
                <a:r>
                  <a:rPr lang="en-US" altLang="zh-CN" sz="1600" dirty="0"/>
                  <a:t>class Student {</a:t>
                </a:r>
              </a:p>
              <a:p>
                <a:pPr>
                  <a:lnSpc>
                    <a:spcPts val="1800"/>
                  </a:lnSpc>
                </a:pPr>
                <a:r>
                  <a:rPr lang="en-US" altLang="zh-CN" sz="1600" dirty="0"/>
                  <a:t>public:</a:t>
                </a:r>
              </a:p>
              <a:p>
                <a:pPr>
                  <a:lnSpc>
                    <a:spcPts val="1800"/>
                  </a:lnSpc>
                </a:pPr>
                <a:r>
                  <a:rPr lang="en-US" altLang="zh-CN" sz="1600" dirty="0"/>
                  <a:t>    Student()</a:t>
                </a:r>
              </a:p>
              <a:p>
                <a:pPr>
                  <a:lnSpc>
                    <a:spcPts val="1800"/>
                  </a:lnSpc>
                </a:pPr>
                <a:r>
                  <a:rPr lang="en-US" altLang="zh-CN" sz="1600" dirty="0"/>
                  <a:t>    {</a:t>
                </a:r>
              </a:p>
              <a:p>
                <a:pPr>
                  <a:lnSpc>
                    <a:spcPts val="1800"/>
                  </a:lnSpc>
                </a:pPr>
                <a:r>
                  <a:rPr lang="en-US" altLang="zh-CN" sz="1600" dirty="0"/>
                  <a:t>         </a:t>
                </a:r>
                <a:r>
                  <a:rPr lang="en-US" altLang="zh-CN" sz="1600" dirty="0">
                    <a:solidFill>
                      <a:srgbClr val="00B0F0"/>
                    </a:solidFill>
                  </a:rPr>
                  <a:t>age = 0;</a:t>
                </a:r>
              </a:p>
              <a:p>
                <a:pPr>
                  <a:lnSpc>
                    <a:spcPts val="1800"/>
                  </a:lnSpc>
                </a:pPr>
                <a:r>
                  <a:rPr lang="en-US" altLang="zh-CN" sz="1600" dirty="0">
                    <a:solidFill>
                      <a:srgbClr val="00B0F0"/>
                    </a:solidFill>
                  </a:rPr>
                  <a:t>         sex = 0;</a:t>
                </a:r>
                <a:endParaRPr lang="en-US" altLang="zh-CN" sz="1600" dirty="0"/>
              </a:p>
              <a:p>
                <a:pPr>
                  <a:lnSpc>
                    <a:spcPts val="1800"/>
                  </a:lnSpc>
                </a:pPr>
                <a:r>
                  <a:rPr lang="en-US" altLang="zh-CN" sz="1600" dirty="0"/>
                  <a:t>    }</a:t>
                </a:r>
              </a:p>
              <a:p>
                <a:pPr>
                  <a:lnSpc>
                    <a:spcPts val="1800"/>
                  </a:lnSpc>
                </a:pPr>
                <a:br>
                  <a:rPr lang="en-US" altLang="zh-CN" sz="1600" dirty="0"/>
                </a:br>
                <a:r>
                  <a:rPr lang="en-US" altLang="zh-CN" sz="1600" dirty="0"/>
                  <a:t>private:</a:t>
                </a:r>
              </a:p>
              <a:p>
                <a:pPr>
                  <a:lnSpc>
                    <a:spcPts val="1800"/>
                  </a:lnSpc>
                </a:pPr>
                <a:r>
                  <a:rPr lang="en-US" altLang="zh-CN" sz="1600" dirty="0"/>
                  <a:t>    int age;</a:t>
                </a:r>
              </a:p>
              <a:p>
                <a:pPr>
                  <a:lnSpc>
                    <a:spcPts val="1800"/>
                  </a:lnSpc>
                </a:pPr>
                <a:r>
                  <a:rPr lang="en-US" altLang="zh-CN" sz="1600" dirty="0"/>
                  <a:t>    int sex;</a:t>
                </a:r>
              </a:p>
              <a:p>
                <a:pPr>
                  <a:lnSpc>
                    <a:spcPts val="1800"/>
                  </a:lnSpc>
                </a:pPr>
                <a:r>
                  <a:rPr lang="en-US" altLang="zh-CN" sz="1600" dirty="0"/>
                  <a:t>} </a:t>
                </a:r>
              </a:p>
            </p:txBody>
          </p:sp>
          <p:sp>
            <p:nvSpPr>
              <p:cNvPr id="23" name="TextBox 50"/>
              <p:cNvSpPr txBox="1">
                <a:spLocks noChangeArrowheads="1"/>
              </p:cNvSpPr>
              <p:nvPr/>
            </p:nvSpPr>
            <p:spPr bwMode="auto">
              <a:xfrm>
                <a:off x="5953570" y="3005448"/>
                <a:ext cx="1311364" cy="321024"/>
              </a:xfrm>
              <a:prstGeom prst="roundRect">
                <a:avLst/>
              </a:prstGeom>
              <a:solidFill>
                <a:srgbClr val="0185CF"/>
              </a:solidFill>
              <a:ln w="9525">
                <a:noFill/>
                <a:miter lim="800000"/>
              </a:ln>
            </p:spPr>
            <p:txBody>
              <a:bodyPr wrap="square" lIns="58751" tIns="29375" rIns="58751" bIns="29375" anchor="ctr">
                <a:spAutoFit/>
              </a:bodyPr>
              <a:lstStyle/>
              <a:p>
                <a:pPr algn="ctr">
                  <a:lnSpc>
                    <a:spcPts val="1800"/>
                  </a:lnSpc>
                  <a:buNone/>
                </a:pPr>
                <a:r>
                  <a:rPr lang="zh-CN" altLang="en-US" sz="1600" b="1" dirty="0">
                    <a:solidFill>
                      <a:schemeClr val="bg1"/>
                    </a:solidFill>
                    <a:latin typeface="微软雅黑" pitchFamily="34" charset="-122"/>
                    <a:ea typeface="微软雅黑" pitchFamily="34" charset="-122"/>
                  </a:rPr>
                  <a:t>示例</a:t>
                </a:r>
                <a:r>
                  <a:rPr lang="en-US" altLang="zh-CN" sz="1600" b="1" dirty="0">
                    <a:solidFill>
                      <a:schemeClr val="bg1"/>
                    </a:solidFill>
                    <a:latin typeface="微软雅黑" pitchFamily="34" charset="-122"/>
                    <a:ea typeface="微软雅黑" pitchFamily="34" charset="-122"/>
                  </a:rPr>
                  <a:t>2</a:t>
                </a:r>
              </a:p>
            </p:txBody>
          </p:sp>
        </p:grpSp>
        <p:sp>
          <p:nvSpPr>
            <p:cNvPr id="24" name="文本框 23"/>
            <p:cNvSpPr txBox="1"/>
            <p:nvPr/>
          </p:nvSpPr>
          <p:spPr>
            <a:xfrm>
              <a:off x="6023521" y="3141762"/>
              <a:ext cx="2951259" cy="2169825"/>
            </a:xfrm>
            <a:prstGeom prst="rect">
              <a:avLst/>
            </a:prstGeom>
            <a:noFill/>
          </p:spPr>
          <p:txBody>
            <a:bodyPr wrap="square" rtlCol="0">
              <a:spAutoFit/>
            </a:bodyPr>
            <a:lstStyle/>
            <a:p>
              <a:pPr>
                <a:lnSpc>
                  <a:spcPct val="150000"/>
                </a:lnSpc>
              </a:pPr>
              <a:r>
                <a:rPr lang="zh-CN" altLang="en-US" dirty="0">
                  <a:latin typeface="+mn-ea"/>
                  <a:ea typeface="+mn-ea"/>
                </a:rPr>
                <a:t>此例</a:t>
              </a:r>
              <a:r>
                <a:rPr lang="en-US" altLang="zh-CN" dirty="0">
                  <a:latin typeface="+mn-ea"/>
                  <a:ea typeface="+mn-ea"/>
                </a:rPr>
                <a:t>age</a:t>
              </a:r>
              <a:r>
                <a:rPr lang="zh-CN" altLang="en-US" dirty="0">
                  <a:latin typeface="+mn-ea"/>
                  <a:ea typeface="+mn-ea"/>
                </a:rPr>
                <a:t>、</a:t>
              </a:r>
              <a:r>
                <a:rPr lang="en-US" altLang="zh-CN" dirty="0">
                  <a:latin typeface="+mn-ea"/>
                  <a:ea typeface="+mn-ea"/>
                </a:rPr>
                <a:t>sex</a:t>
              </a:r>
              <a:r>
                <a:rPr lang="zh-CN" altLang="en-US" dirty="0">
                  <a:latin typeface="+mn-ea"/>
                  <a:ea typeface="+mn-ea"/>
                </a:rPr>
                <a:t>成员在初始化阶段采用默认初始化方式初始化（通常为</a:t>
              </a:r>
              <a:r>
                <a:rPr lang="en-US" altLang="zh-CN" dirty="0">
                  <a:latin typeface="+mn-ea"/>
                  <a:ea typeface="+mn-ea"/>
                </a:rPr>
                <a:t>0</a:t>
              </a:r>
              <a:r>
                <a:rPr lang="zh-CN" altLang="en-US" dirty="0">
                  <a:latin typeface="+mn-ea"/>
                  <a:ea typeface="+mn-ea"/>
                </a:rPr>
                <a:t>）</a:t>
              </a:r>
              <a:endParaRPr lang="en-US" altLang="zh-CN" dirty="0">
                <a:latin typeface="+mn-ea"/>
                <a:ea typeface="+mn-ea"/>
              </a:endParaRPr>
            </a:p>
            <a:p>
              <a:pPr>
                <a:lnSpc>
                  <a:spcPct val="150000"/>
                </a:lnSpc>
              </a:pPr>
              <a:r>
                <a:rPr lang="zh-CN" altLang="en-US" dirty="0">
                  <a:latin typeface="+mn-ea"/>
                  <a:ea typeface="+mn-ea"/>
                </a:rPr>
                <a:t>在普通计算阶段通过赋值语句将</a:t>
              </a:r>
              <a:r>
                <a:rPr lang="en-US" altLang="zh-CN" dirty="0">
                  <a:latin typeface="+mn-ea"/>
                  <a:ea typeface="+mn-ea"/>
                </a:rPr>
                <a:t>age</a:t>
              </a:r>
              <a:r>
                <a:rPr lang="zh-CN" altLang="en-US" dirty="0">
                  <a:latin typeface="+mn-ea"/>
                  <a:ea typeface="+mn-ea"/>
                </a:rPr>
                <a:t>、</a:t>
              </a:r>
              <a:r>
                <a:rPr lang="en-US" altLang="zh-CN" dirty="0">
                  <a:latin typeface="+mn-ea"/>
                  <a:ea typeface="+mn-ea"/>
                </a:rPr>
                <a:t>sex</a:t>
              </a:r>
              <a:r>
                <a:rPr lang="zh-CN" altLang="en-US" dirty="0">
                  <a:latin typeface="+mn-ea"/>
                  <a:ea typeface="+mn-ea"/>
                </a:rPr>
                <a:t>初始化为</a:t>
              </a:r>
              <a:r>
                <a:rPr lang="en-US" altLang="zh-CN" dirty="0">
                  <a:latin typeface="+mn-ea"/>
                  <a:ea typeface="+mn-ea"/>
                </a:rPr>
                <a:t>0</a:t>
              </a:r>
              <a:endParaRPr lang="zh-CN" altLang="en-US" dirty="0">
                <a:latin typeface="+mn-ea"/>
                <a:ea typeface="+mn-ea"/>
              </a:endParaRPr>
            </a:p>
          </p:txBody>
        </p:sp>
      </p:grpSp>
      <p:sp>
        <p:nvSpPr>
          <p:cNvPr id="11" name="文本框 10"/>
          <p:cNvSpPr txBox="1"/>
          <p:nvPr/>
        </p:nvSpPr>
        <p:spPr>
          <a:xfrm>
            <a:off x="4009355" y="5831297"/>
            <a:ext cx="7379967" cy="923330"/>
          </a:xfrm>
          <a:prstGeom prst="rect">
            <a:avLst/>
          </a:prstGeom>
          <a:noFill/>
        </p:spPr>
        <p:txBody>
          <a:bodyPr wrap="square" rtlCol="0">
            <a:spAutoFit/>
          </a:bodyPr>
          <a:lstStyle/>
          <a:p>
            <a:pPr>
              <a:lnSpc>
                <a:spcPct val="150000"/>
              </a:lnSpc>
            </a:pPr>
            <a:r>
              <a:rPr lang="zh-CN" altLang="en-US" b="1" dirty="0">
                <a:latin typeface="+mn-ea"/>
                <a:ea typeface="+mn-ea"/>
              </a:rPr>
              <a:t>由此可见，示例</a:t>
            </a:r>
            <a:r>
              <a:rPr lang="en-US" altLang="zh-CN" b="1" dirty="0">
                <a:latin typeface="+mn-ea"/>
                <a:ea typeface="+mn-ea"/>
              </a:rPr>
              <a:t>1</a:t>
            </a:r>
            <a:r>
              <a:rPr lang="zh-CN" altLang="en-US" b="1" dirty="0">
                <a:latin typeface="+mn-ea"/>
                <a:ea typeface="+mn-ea"/>
              </a:rPr>
              <a:t>的初始化方式效率更高；</a:t>
            </a:r>
            <a:endParaRPr lang="en-US" altLang="zh-CN" b="1" dirty="0">
              <a:latin typeface="+mn-ea"/>
              <a:ea typeface="+mn-ea"/>
            </a:endParaRPr>
          </a:p>
          <a:p>
            <a:pPr>
              <a:lnSpc>
                <a:spcPct val="150000"/>
              </a:lnSpc>
            </a:pPr>
            <a:r>
              <a:rPr lang="zh-CN" altLang="en-US" b="1" dirty="0">
                <a:latin typeface="+mn-ea"/>
                <a:ea typeface="+mn-ea"/>
              </a:rPr>
              <a:t>通常情况下，对于简单成员的初始化，建议通过初始化列表方式完成</a:t>
            </a:r>
          </a:p>
        </p:txBody>
      </p:sp>
    </p:spTree>
    <p:extLst>
      <p:ext uri="{BB962C8B-B14F-4D97-AF65-F5344CB8AC3E}">
        <p14:creationId xmlns:p14="http://schemas.microsoft.com/office/powerpoint/2010/main" val="150667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构造函数</a:t>
            </a:r>
            <a:r>
              <a:rPr lang="en-US" altLang="zh-CN" dirty="0"/>
              <a:t>——</a:t>
            </a:r>
            <a:r>
              <a:rPr lang="zh-CN" altLang="en-US" dirty="0"/>
              <a:t>成员初始化顺序</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17</a:t>
            </a:fld>
            <a:endParaRPr lang="en-GB" altLang="zh-CN">
              <a:solidFill>
                <a:srgbClr val="000000"/>
              </a:solidFill>
            </a:endParaRPr>
          </a:p>
        </p:txBody>
      </p:sp>
      <p:sp>
        <p:nvSpPr>
          <p:cNvPr id="17" name="文本框 16"/>
          <p:cNvSpPr txBox="1"/>
          <p:nvPr/>
        </p:nvSpPr>
        <p:spPr>
          <a:xfrm>
            <a:off x="841003" y="1444346"/>
            <a:ext cx="11305256" cy="923330"/>
          </a:xfrm>
          <a:prstGeom prst="rect">
            <a:avLst/>
          </a:prstGeom>
          <a:noFill/>
        </p:spPr>
        <p:txBody>
          <a:bodyPr wrap="square" rtlCol="0">
            <a:spAutoFit/>
          </a:bodyPr>
          <a:lstStyle/>
          <a:p>
            <a:pPr>
              <a:lnSpc>
                <a:spcPct val="150000"/>
              </a:lnSpc>
            </a:pPr>
            <a:r>
              <a:rPr lang="zh-CN" altLang="en-US" dirty="0">
                <a:latin typeface="+mn-ea"/>
                <a:ea typeface="+mn-ea"/>
              </a:rPr>
              <a:t>构造函数初始化列表方式仅仅指定其初始化值，</a:t>
            </a:r>
            <a:r>
              <a:rPr lang="zh-CN" altLang="en-US" b="1" dirty="0">
                <a:latin typeface="+mn-ea"/>
                <a:ea typeface="+mn-ea"/>
              </a:rPr>
              <a:t>并不能指定初始化的执行顺序</a:t>
            </a:r>
            <a:r>
              <a:rPr lang="zh-CN" altLang="en-US" dirty="0">
                <a:latin typeface="+mn-ea"/>
                <a:ea typeface="+mn-ea"/>
              </a:rPr>
              <a:t>（初始化顺序即成员定义顺序）</a:t>
            </a:r>
            <a:endParaRPr lang="en-US" altLang="zh-CN" dirty="0">
              <a:latin typeface="+mn-ea"/>
              <a:ea typeface="+mn-ea"/>
            </a:endParaRPr>
          </a:p>
          <a:p>
            <a:pPr>
              <a:lnSpc>
                <a:spcPct val="150000"/>
              </a:lnSpc>
            </a:pPr>
            <a:r>
              <a:rPr lang="zh-CN" altLang="en-US" dirty="0">
                <a:latin typeface="+mn-ea"/>
                <a:ea typeface="+mn-ea"/>
              </a:rPr>
              <a:t>因此，采用初始化列表方式初始化时</a:t>
            </a:r>
            <a:r>
              <a:rPr lang="zh-CN" altLang="en-US" b="1" dirty="0">
                <a:latin typeface="+mn-ea"/>
                <a:ea typeface="+mn-ea"/>
              </a:rPr>
              <a:t>不建议使用某个成员初始化其他成员</a:t>
            </a:r>
            <a:endParaRPr lang="en-US" altLang="zh-CN" b="1" dirty="0">
              <a:latin typeface="+mn-ea"/>
              <a:ea typeface="+mn-ea"/>
            </a:endParaRPr>
          </a:p>
        </p:txBody>
      </p:sp>
      <p:sp>
        <p:nvSpPr>
          <p:cNvPr id="11" name="文本框 10"/>
          <p:cNvSpPr txBox="1"/>
          <p:nvPr/>
        </p:nvSpPr>
        <p:spPr>
          <a:xfrm>
            <a:off x="5038610" y="4522688"/>
            <a:ext cx="6531586" cy="923330"/>
          </a:xfrm>
          <a:prstGeom prst="rect">
            <a:avLst/>
          </a:prstGeom>
          <a:noFill/>
        </p:spPr>
        <p:txBody>
          <a:bodyPr wrap="square" rtlCol="0">
            <a:spAutoFit/>
          </a:bodyPr>
          <a:lstStyle/>
          <a:p>
            <a:pPr>
              <a:lnSpc>
                <a:spcPct val="150000"/>
              </a:lnSpc>
            </a:pPr>
            <a:r>
              <a:rPr lang="zh-CN" altLang="en-US" dirty="0">
                <a:latin typeface="+mn-ea"/>
                <a:ea typeface="+mn-ea"/>
              </a:rPr>
              <a:t>编码人员的本意是想将</a:t>
            </a:r>
            <a:r>
              <a:rPr lang="en-US" altLang="zh-CN" dirty="0">
                <a:latin typeface="+mn-ea"/>
                <a:ea typeface="+mn-ea"/>
              </a:rPr>
              <a:t>v1</a:t>
            </a:r>
            <a:r>
              <a:rPr lang="zh-CN" altLang="en-US" dirty="0">
                <a:latin typeface="+mn-ea"/>
                <a:ea typeface="+mn-ea"/>
              </a:rPr>
              <a:t>值初始化与</a:t>
            </a:r>
            <a:r>
              <a:rPr lang="en-US" altLang="zh-CN" dirty="0">
                <a:latin typeface="+mn-ea"/>
                <a:ea typeface="+mn-ea"/>
              </a:rPr>
              <a:t>v2</a:t>
            </a:r>
            <a:r>
              <a:rPr lang="zh-CN" altLang="en-US" dirty="0">
                <a:latin typeface="+mn-ea"/>
                <a:ea typeface="+mn-ea"/>
              </a:rPr>
              <a:t>值相同，且期望其等于构造函数输入参数</a:t>
            </a:r>
            <a:r>
              <a:rPr lang="en-US" altLang="zh-CN" dirty="0">
                <a:latin typeface="+mn-ea"/>
                <a:ea typeface="+mn-ea"/>
              </a:rPr>
              <a:t>v</a:t>
            </a:r>
            <a:r>
              <a:rPr lang="zh-CN" altLang="en-US" dirty="0">
                <a:latin typeface="+mn-ea"/>
                <a:ea typeface="+mn-ea"/>
              </a:rPr>
              <a:t>的值，但实际上并非如此</a:t>
            </a:r>
          </a:p>
        </p:txBody>
      </p:sp>
      <p:grpSp>
        <p:nvGrpSpPr>
          <p:cNvPr id="13" name="组合 12"/>
          <p:cNvGrpSpPr/>
          <p:nvPr/>
        </p:nvGrpSpPr>
        <p:grpSpPr>
          <a:xfrm>
            <a:off x="898781" y="2416290"/>
            <a:ext cx="3816424" cy="3877480"/>
            <a:chOff x="898781" y="2416290"/>
            <a:chExt cx="3816424" cy="3877480"/>
          </a:xfrm>
        </p:grpSpPr>
        <p:sp>
          <p:nvSpPr>
            <p:cNvPr id="20" name="TextBox 50"/>
            <p:cNvSpPr txBox="1">
              <a:spLocks noChangeArrowheads="1"/>
            </p:cNvSpPr>
            <p:nvPr/>
          </p:nvSpPr>
          <p:spPr bwMode="auto">
            <a:xfrm>
              <a:off x="898781" y="2416290"/>
              <a:ext cx="2013239"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sp>
          <p:nvSpPr>
            <p:cNvPr id="5" name="矩形 4"/>
            <p:cNvSpPr/>
            <p:nvPr/>
          </p:nvSpPr>
          <p:spPr>
            <a:xfrm>
              <a:off x="898781" y="2754340"/>
              <a:ext cx="3816424" cy="3539430"/>
            </a:xfrm>
            <a:prstGeom prst="rect">
              <a:avLst/>
            </a:prstGeom>
            <a:solidFill>
              <a:schemeClr val="bg1">
                <a:lumMod val="95000"/>
              </a:schemeClr>
            </a:solidFill>
          </p:spPr>
          <p:txBody>
            <a:bodyPr wrap="square">
              <a:spAutoFit/>
            </a:bodyPr>
            <a:lstStyle/>
            <a:p>
              <a:r>
                <a:rPr lang="en-US" altLang="zh-CN" sz="1600" dirty="0"/>
                <a:t>class Sample {</a:t>
              </a:r>
            </a:p>
            <a:p>
              <a:r>
                <a:rPr lang="en-US" altLang="zh-CN" sz="1600" dirty="0"/>
                <a:t>public:</a:t>
              </a:r>
            </a:p>
            <a:p>
              <a:r>
                <a:rPr lang="en-US" altLang="zh-CN" sz="1600" dirty="0"/>
                <a:t>    Sample(int v) : </a:t>
              </a:r>
              <a:r>
                <a:rPr lang="en-US" altLang="zh-CN" sz="1600" dirty="0">
                  <a:solidFill>
                    <a:srgbClr val="00B0F0"/>
                  </a:solidFill>
                </a:rPr>
                <a:t>v2(v), v1(v2)</a:t>
              </a:r>
              <a:r>
                <a:rPr lang="en-US" altLang="zh-CN" sz="1600" dirty="0"/>
                <a:t> {}</a:t>
              </a:r>
            </a:p>
            <a:p>
              <a:br>
                <a:rPr lang="en-US" altLang="zh-CN" sz="1600" dirty="0"/>
              </a:br>
              <a:r>
                <a:rPr lang="en-US" altLang="zh-CN" sz="1600" dirty="0"/>
                <a:t>    void Output()</a:t>
              </a:r>
            </a:p>
            <a:p>
              <a:r>
                <a:rPr lang="en-US" altLang="zh-CN" sz="1600" dirty="0"/>
                <a:t>    {</a:t>
              </a:r>
            </a:p>
            <a:p>
              <a:r>
                <a:rPr lang="en-US" altLang="zh-CN" sz="1600" dirty="0"/>
                <a:t>        std::cout &lt;&lt; "v1 = " &lt;&lt; v1 &lt;&lt; std::endl;</a:t>
              </a:r>
            </a:p>
            <a:p>
              <a:r>
                <a:rPr lang="en-US" altLang="zh-CN" sz="1600" dirty="0"/>
                <a:t>        std::cout &lt;&lt; "v2 = " &lt;&lt; v2 &lt;&lt; std::endl;</a:t>
              </a:r>
            </a:p>
            <a:p>
              <a:r>
                <a:rPr lang="en-US" altLang="zh-CN" sz="1600" dirty="0"/>
                <a:t>    }</a:t>
              </a:r>
            </a:p>
            <a:p>
              <a:br>
                <a:rPr lang="en-US" altLang="zh-CN" sz="1600" dirty="0"/>
              </a:br>
              <a:r>
                <a:rPr lang="en-US" altLang="zh-CN" sz="1600" dirty="0"/>
                <a:t>private:</a:t>
              </a:r>
            </a:p>
            <a:p>
              <a:r>
                <a:rPr lang="en-US" altLang="zh-CN" sz="1600" dirty="0"/>
                <a:t>    int v1;</a:t>
              </a:r>
            </a:p>
            <a:p>
              <a:r>
                <a:rPr lang="en-US" altLang="zh-CN" sz="1600" dirty="0"/>
                <a:t>    int v2;</a:t>
              </a:r>
            </a:p>
            <a:p>
              <a:r>
                <a:rPr lang="en-US" altLang="zh-CN" sz="1600" dirty="0"/>
                <a:t>};</a:t>
              </a:r>
            </a:p>
          </p:txBody>
        </p:sp>
      </p:grpSp>
      <p:grpSp>
        <p:nvGrpSpPr>
          <p:cNvPr id="12" name="组合 11"/>
          <p:cNvGrpSpPr/>
          <p:nvPr/>
        </p:nvGrpSpPr>
        <p:grpSpPr>
          <a:xfrm>
            <a:off x="5145379" y="3587089"/>
            <a:ext cx="2013240" cy="922825"/>
            <a:chOff x="5145379" y="2434961"/>
            <a:chExt cx="2013240" cy="922825"/>
          </a:xfrm>
        </p:grpSpPr>
        <p:sp>
          <p:nvSpPr>
            <p:cNvPr id="26" name="TextBox 50"/>
            <p:cNvSpPr txBox="1">
              <a:spLocks noChangeArrowheads="1"/>
            </p:cNvSpPr>
            <p:nvPr/>
          </p:nvSpPr>
          <p:spPr bwMode="auto">
            <a:xfrm>
              <a:off x="5145380" y="2434961"/>
              <a:ext cx="2013239"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输出</a:t>
              </a:r>
              <a:endParaRPr lang="en-US" altLang="zh-CN" sz="1600" b="1" dirty="0">
                <a:solidFill>
                  <a:schemeClr val="bg1"/>
                </a:solidFill>
                <a:latin typeface="微软雅黑" pitchFamily="34" charset="-122"/>
                <a:ea typeface="微软雅黑" pitchFamily="34" charset="-122"/>
              </a:endParaRPr>
            </a:p>
          </p:txBody>
        </p:sp>
        <p:sp>
          <p:nvSpPr>
            <p:cNvPr id="9" name="矩形 8"/>
            <p:cNvSpPr/>
            <p:nvPr/>
          </p:nvSpPr>
          <p:spPr>
            <a:xfrm>
              <a:off x="5145379" y="2773011"/>
              <a:ext cx="2013239" cy="584775"/>
            </a:xfrm>
            <a:prstGeom prst="rect">
              <a:avLst/>
            </a:prstGeom>
            <a:solidFill>
              <a:schemeClr val="bg1">
                <a:lumMod val="95000"/>
              </a:schemeClr>
            </a:solidFill>
          </p:spPr>
          <p:txBody>
            <a:bodyPr wrap="square">
              <a:spAutoFit/>
            </a:bodyPr>
            <a:lstStyle/>
            <a:p>
              <a:pPr algn="ctr"/>
              <a:r>
                <a:rPr lang="zh-CN" altLang="en-US" sz="1600" dirty="0">
                  <a:solidFill>
                    <a:srgbClr val="FF0000"/>
                  </a:solidFill>
                </a:rPr>
                <a:t>v1 = 0</a:t>
              </a:r>
            </a:p>
            <a:p>
              <a:pPr algn="ctr"/>
              <a:r>
                <a:rPr lang="zh-CN" altLang="en-US" sz="1600" dirty="0"/>
                <a:t>v2 = 1</a:t>
              </a:r>
            </a:p>
          </p:txBody>
        </p:sp>
      </p:grpSp>
      <p:grpSp>
        <p:nvGrpSpPr>
          <p:cNvPr id="14" name="组合 13"/>
          <p:cNvGrpSpPr/>
          <p:nvPr/>
        </p:nvGrpSpPr>
        <p:grpSpPr>
          <a:xfrm>
            <a:off x="5161483" y="2435896"/>
            <a:ext cx="2013240" cy="922825"/>
            <a:chOff x="5145379" y="2434961"/>
            <a:chExt cx="2013240" cy="922825"/>
          </a:xfrm>
        </p:grpSpPr>
        <p:sp>
          <p:nvSpPr>
            <p:cNvPr id="15" name="TextBox 50"/>
            <p:cNvSpPr txBox="1">
              <a:spLocks noChangeArrowheads="1"/>
            </p:cNvSpPr>
            <p:nvPr/>
          </p:nvSpPr>
          <p:spPr bwMode="auto">
            <a:xfrm>
              <a:off x="5145380" y="2434961"/>
              <a:ext cx="2013239"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执行代码</a:t>
              </a:r>
              <a:endParaRPr lang="en-US" altLang="zh-CN" sz="1600" b="1" dirty="0">
                <a:solidFill>
                  <a:schemeClr val="bg1"/>
                </a:solidFill>
                <a:latin typeface="微软雅黑" pitchFamily="34" charset="-122"/>
                <a:ea typeface="微软雅黑" pitchFamily="34" charset="-122"/>
              </a:endParaRPr>
            </a:p>
          </p:txBody>
        </p:sp>
        <p:sp>
          <p:nvSpPr>
            <p:cNvPr id="16" name="矩形 15"/>
            <p:cNvSpPr/>
            <p:nvPr/>
          </p:nvSpPr>
          <p:spPr>
            <a:xfrm>
              <a:off x="5145379" y="2773011"/>
              <a:ext cx="2013239" cy="584775"/>
            </a:xfrm>
            <a:prstGeom prst="rect">
              <a:avLst/>
            </a:prstGeom>
            <a:solidFill>
              <a:schemeClr val="bg1">
                <a:lumMod val="95000"/>
              </a:schemeClr>
            </a:solidFill>
          </p:spPr>
          <p:txBody>
            <a:bodyPr wrap="square">
              <a:spAutoFit/>
            </a:bodyPr>
            <a:lstStyle/>
            <a:p>
              <a:r>
                <a:rPr lang="en-US" altLang="zh-CN" sz="1600" dirty="0"/>
                <a:t>Sample s(1);</a:t>
              </a:r>
            </a:p>
            <a:p>
              <a:r>
                <a:rPr lang="en-US" altLang="zh-CN" sz="1600" dirty="0"/>
                <a:t>s.Output();</a:t>
              </a:r>
              <a:endParaRPr lang="zh-CN" altLang="en-US" sz="1600" dirty="0"/>
            </a:p>
          </p:txBody>
        </p:sp>
      </p:grpSp>
    </p:spTree>
    <p:extLst>
      <p:ext uri="{BB962C8B-B14F-4D97-AF65-F5344CB8AC3E}">
        <p14:creationId xmlns:p14="http://schemas.microsoft.com/office/powerpoint/2010/main" val="1028573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构造函数</a:t>
            </a:r>
            <a:r>
              <a:rPr lang="en-US" altLang="zh-CN" dirty="0"/>
              <a:t>——</a:t>
            </a:r>
            <a:r>
              <a:rPr lang="zh-CN" altLang="en-US" dirty="0"/>
              <a:t>拷贝构造函数</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18</a:t>
            </a:fld>
            <a:endParaRPr lang="en-GB" altLang="zh-CN">
              <a:solidFill>
                <a:srgbClr val="000000"/>
              </a:solidFill>
            </a:endParaRPr>
          </a:p>
        </p:txBody>
      </p:sp>
      <p:sp>
        <p:nvSpPr>
          <p:cNvPr id="17" name="文本框 16"/>
          <p:cNvSpPr txBox="1"/>
          <p:nvPr/>
        </p:nvSpPr>
        <p:spPr>
          <a:xfrm>
            <a:off x="841003" y="1444346"/>
            <a:ext cx="11305256" cy="923330"/>
          </a:xfrm>
          <a:prstGeom prst="rect">
            <a:avLst/>
          </a:prstGeom>
          <a:noFill/>
        </p:spPr>
        <p:txBody>
          <a:bodyPr wrap="square" rtlCol="0">
            <a:spAutoFit/>
          </a:bodyPr>
          <a:lstStyle/>
          <a:p>
            <a:pPr>
              <a:lnSpc>
                <a:spcPct val="150000"/>
              </a:lnSpc>
            </a:pPr>
            <a:r>
              <a:rPr lang="zh-CN" altLang="en-US" dirty="0">
                <a:latin typeface="+mn-ea"/>
                <a:ea typeface="+mn-ea"/>
              </a:rPr>
              <a:t>拷贝构造函数，又称复制构造函数，是一种特殊的构造函数</a:t>
            </a:r>
            <a:endParaRPr lang="en-US" altLang="zh-CN" dirty="0">
              <a:latin typeface="+mn-ea"/>
              <a:ea typeface="+mn-ea"/>
            </a:endParaRPr>
          </a:p>
          <a:p>
            <a:pPr>
              <a:lnSpc>
                <a:spcPct val="150000"/>
              </a:lnSpc>
            </a:pPr>
            <a:r>
              <a:rPr lang="zh-CN" altLang="en-US" dirty="0">
                <a:latin typeface="+mn-ea"/>
                <a:ea typeface="+mn-ea"/>
              </a:rPr>
              <a:t>它由编译器调用来完成一些基于同一类的其他对象的构建及初始化</a:t>
            </a:r>
            <a:endParaRPr lang="en-US" altLang="zh-CN" dirty="0">
              <a:latin typeface="+mn-ea"/>
              <a:ea typeface="+mn-ea"/>
            </a:endParaRPr>
          </a:p>
        </p:txBody>
      </p:sp>
      <p:sp>
        <p:nvSpPr>
          <p:cNvPr id="14" name="矩形 13"/>
          <p:cNvSpPr/>
          <p:nvPr/>
        </p:nvSpPr>
        <p:spPr>
          <a:xfrm>
            <a:off x="913011" y="2425647"/>
            <a:ext cx="3384376"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class </a:t>
            </a:r>
            <a:r>
              <a:rPr lang="zh-CN" altLang="en-US" dirty="0">
                <a:latin typeface="+mn-ea"/>
                <a:ea typeface="+mn-ea"/>
              </a:rPr>
              <a:t>类名 </a:t>
            </a:r>
            <a:r>
              <a:rPr lang="en-US" altLang="zh-CN" dirty="0">
                <a:latin typeface="+mn-ea"/>
                <a:ea typeface="+mn-ea"/>
              </a:rPr>
              <a:t>{</a:t>
            </a:r>
          </a:p>
          <a:p>
            <a:pPr>
              <a:lnSpc>
                <a:spcPct val="150000"/>
              </a:lnSpc>
            </a:pPr>
            <a:r>
              <a:rPr lang="zh-CN" altLang="en-US" dirty="0">
                <a:latin typeface="+mn-ea"/>
                <a:ea typeface="+mn-ea"/>
              </a:rPr>
              <a:t>    </a:t>
            </a:r>
            <a:r>
              <a:rPr lang="zh-CN" altLang="en-US" dirty="0">
                <a:solidFill>
                  <a:srgbClr val="00B0F0"/>
                </a:solidFill>
                <a:latin typeface="+mn-ea"/>
                <a:ea typeface="+mn-ea"/>
              </a:rPr>
              <a:t>类名</a:t>
            </a:r>
            <a:r>
              <a:rPr lang="en-US" altLang="zh-CN" dirty="0">
                <a:solidFill>
                  <a:srgbClr val="00B0F0"/>
                </a:solidFill>
                <a:latin typeface="+mn-ea"/>
                <a:ea typeface="+mn-ea"/>
              </a:rPr>
              <a:t>(</a:t>
            </a:r>
            <a:r>
              <a:rPr lang="en-US" altLang="zh-CN" dirty="0">
                <a:solidFill>
                  <a:srgbClr val="0000FF"/>
                </a:solidFill>
                <a:latin typeface="+mn-ea"/>
                <a:ea typeface="+mn-ea"/>
              </a:rPr>
              <a:t>const</a:t>
            </a:r>
            <a:r>
              <a:rPr lang="en-US" altLang="zh-CN" dirty="0">
                <a:solidFill>
                  <a:srgbClr val="00B0F0"/>
                </a:solidFill>
                <a:latin typeface="+mn-ea"/>
                <a:ea typeface="+mn-ea"/>
              </a:rPr>
              <a:t> </a:t>
            </a:r>
            <a:r>
              <a:rPr lang="zh-CN" altLang="en-US" dirty="0">
                <a:solidFill>
                  <a:srgbClr val="00B0F0"/>
                </a:solidFill>
                <a:latin typeface="+mn-ea"/>
                <a:ea typeface="+mn-ea"/>
              </a:rPr>
              <a:t>类名 </a:t>
            </a:r>
            <a:r>
              <a:rPr lang="en-US" altLang="zh-CN" dirty="0">
                <a:solidFill>
                  <a:srgbClr val="0000FF"/>
                </a:solidFill>
                <a:latin typeface="+mn-ea"/>
                <a:ea typeface="+mn-ea"/>
              </a:rPr>
              <a:t>&amp;</a:t>
            </a:r>
            <a:r>
              <a:rPr lang="zh-CN" altLang="en-US" dirty="0">
                <a:solidFill>
                  <a:srgbClr val="00B0F0"/>
                </a:solidFill>
                <a:latin typeface="+mn-ea"/>
                <a:ea typeface="+mn-ea"/>
              </a:rPr>
              <a:t>对象名</a:t>
            </a:r>
            <a:r>
              <a:rPr lang="en-US" altLang="zh-CN" dirty="0">
                <a:solidFill>
                  <a:srgbClr val="00B0F0"/>
                </a:solidFill>
                <a:latin typeface="+mn-ea"/>
                <a:ea typeface="+mn-ea"/>
              </a:rPr>
              <a:t>);</a:t>
            </a:r>
          </a:p>
          <a:p>
            <a:pPr>
              <a:lnSpc>
                <a:spcPct val="150000"/>
              </a:lnSpc>
            </a:pPr>
            <a:r>
              <a:rPr lang="en-US" altLang="zh-CN" dirty="0">
                <a:latin typeface="+mn-ea"/>
                <a:ea typeface="+mn-ea"/>
              </a:rPr>
              <a:t>};</a:t>
            </a:r>
          </a:p>
        </p:txBody>
      </p:sp>
      <p:sp>
        <p:nvSpPr>
          <p:cNvPr id="6" name="文本框 5"/>
          <p:cNvSpPr txBox="1"/>
          <p:nvPr/>
        </p:nvSpPr>
        <p:spPr>
          <a:xfrm>
            <a:off x="4657427" y="2484275"/>
            <a:ext cx="4896544" cy="1200329"/>
          </a:xfrm>
          <a:prstGeom prst="rect">
            <a:avLst/>
          </a:prstGeom>
          <a:solidFill>
            <a:schemeClr val="bg1">
              <a:lumMod val="95000"/>
            </a:schemeClr>
          </a:solidFill>
        </p:spPr>
        <p:txBody>
          <a:bodyPr wrap="square" anchor="ctr">
            <a:spAutoFit/>
          </a:bodyPr>
          <a:lstStyle>
            <a:defPPr>
              <a:defRPr lang="zh-CN"/>
            </a:defPPr>
            <a:lvl1pPr>
              <a:lnSpc>
                <a:spcPct val="150000"/>
              </a:lnSpc>
              <a:defRPr>
                <a:latin typeface="+mn-ea"/>
                <a:ea typeface="+mn-ea"/>
              </a:defRPr>
            </a:lvl1pPr>
          </a:lstStyle>
          <a:p>
            <a:pPr marL="285750" indent="-285750">
              <a:lnSpc>
                <a:spcPct val="200000"/>
              </a:lnSpc>
              <a:buFont typeface="Wingdings" panose="05000000000000000000" pitchFamily="2" charset="2"/>
              <a:buChar char="n"/>
            </a:pPr>
            <a:r>
              <a:rPr lang="zh-CN" altLang="en-US" dirty="0"/>
              <a:t>其形参必须是引用</a:t>
            </a:r>
            <a:endParaRPr lang="en-US" altLang="zh-CN" dirty="0"/>
          </a:p>
          <a:p>
            <a:pPr marL="285750" indent="-285750">
              <a:lnSpc>
                <a:spcPct val="200000"/>
              </a:lnSpc>
              <a:buFont typeface="Wingdings" panose="05000000000000000000" pitchFamily="2" charset="2"/>
              <a:buChar char="n"/>
            </a:pPr>
            <a:r>
              <a:rPr lang="zh-CN" altLang="en-US" dirty="0"/>
              <a:t>通常加以</a:t>
            </a:r>
            <a:r>
              <a:rPr lang="en-US" altLang="zh-CN" dirty="0"/>
              <a:t>const</a:t>
            </a:r>
            <a:r>
              <a:rPr lang="zh-CN" altLang="en-US" dirty="0"/>
              <a:t>限制，但这不是必须的</a:t>
            </a:r>
          </a:p>
        </p:txBody>
      </p:sp>
      <p:sp>
        <p:nvSpPr>
          <p:cNvPr id="15" name="矩形 14"/>
          <p:cNvSpPr/>
          <p:nvPr/>
        </p:nvSpPr>
        <p:spPr>
          <a:xfrm>
            <a:off x="850994" y="4173702"/>
            <a:ext cx="10475148" cy="961289"/>
          </a:xfrm>
          <a:prstGeom prst="rect">
            <a:avLst/>
          </a:prstGeom>
        </p:spPr>
        <p:txBody>
          <a:bodyPr wrap="square">
            <a:spAutoFit/>
          </a:bodyPr>
          <a:lstStyle/>
          <a:p>
            <a:pPr>
              <a:lnSpc>
                <a:spcPct val="150000"/>
              </a:lnSpc>
            </a:pPr>
            <a:r>
              <a:rPr lang="zh-CN" altLang="en-US" sz="2000" b="1" dirty="0">
                <a:latin typeface="+mn-ea"/>
                <a:ea typeface="+mn-ea"/>
              </a:rPr>
              <a:t>如果在类中没有显式的声明一个拷贝构造函数；</a:t>
            </a:r>
            <a:endParaRPr lang="en-US" altLang="zh-CN" sz="2000" b="1" dirty="0">
              <a:latin typeface="+mn-ea"/>
              <a:ea typeface="+mn-ea"/>
            </a:endParaRPr>
          </a:p>
          <a:p>
            <a:pPr>
              <a:lnSpc>
                <a:spcPct val="150000"/>
              </a:lnSpc>
            </a:pPr>
            <a:r>
              <a:rPr lang="zh-CN" altLang="en-US" sz="2000" b="1" dirty="0">
                <a:latin typeface="+mn-ea"/>
                <a:ea typeface="+mn-ea"/>
              </a:rPr>
              <a:t>那么，编译器会自动生成一个来进行对象之间非</a:t>
            </a:r>
            <a:r>
              <a:rPr lang="en-US" altLang="zh-CN" sz="2000" b="1" dirty="0">
                <a:latin typeface="+mn-ea"/>
                <a:ea typeface="+mn-ea"/>
              </a:rPr>
              <a:t>static</a:t>
            </a:r>
            <a:r>
              <a:rPr lang="zh-CN" altLang="en-US" sz="2000" b="1" dirty="0">
                <a:latin typeface="+mn-ea"/>
                <a:ea typeface="+mn-ea"/>
              </a:rPr>
              <a:t>成员的</a:t>
            </a:r>
            <a:r>
              <a:rPr lang="zh-CN" altLang="en-US" sz="2000" b="1" dirty="0">
                <a:solidFill>
                  <a:srgbClr val="0000FF"/>
                </a:solidFill>
                <a:latin typeface="+mn-ea"/>
                <a:ea typeface="+mn-ea"/>
              </a:rPr>
              <a:t>位</a:t>
            </a:r>
            <a:r>
              <a:rPr lang="zh-CN" altLang="en-US" sz="2000" b="1" dirty="0">
                <a:latin typeface="+mn-ea"/>
                <a:ea typeface="+mn-ea"/>
              </a:rPr>
              <a:t>拷贝</a:t>
            </a:r>
          </a:p>
        </p:txBody>
      </p:sp>
    </p:spTree>
    <p:extLst>
      <p:ext uri="{BB962C8B-B14F-4D97-AF65-F5344CB8AC3E}">
        <p14:creationId xmlns:p14="http://schemas.microsoft.com/office/powerpoint/2010/main" val="363013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构造函数</a:t>
            </a:r>
            <a:r>
              <a:rPr lang="en-US" altLang="zh-CN" dirty="0"/>
              <a:t>——</a:t>
            </a:r>
            <a:r>
              <a:rPr lang="zh-CN" altLang="en-US" dirty="0"/>
              <a:t>拷贝构造函数</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19</a:t>
            </a:fld>
            <a:endParaRPr lang="en-GB" altLang="zh-CN">
              <a:solidFill>
                <a:srgbClr val="000000"/>
              </a:solidFill>
            </a:endParaRPr>
          </a:p>
        </p:txBody>
      </p:sp>
      <p:grpSp>
        <p:nvGrpSpPr>
          <p:cNvPr id="13" name="组合 12"/>
          <p:cNvGrpSpPr/>
          <p:nvPr/>
        </p:nvGrpSpPr>
        <p:grpSpPr>
          <a:xfrm>
            <a:off x="1010349" y="3290755"/>
            <a:ext cx="2304256" cy="2687411"/>
            <a:chOff x="898781" y="2416290"/>
            <a:chExt cx="2304256" cy="2687411"/>
          </a:xfrm>
        </p:grpSpPr>
        <p:sp>
          <p:nvSpPr>
            <p:cNvPr id="20" name="TextBox 50"/>
            <p:cNvSpPr txBox="1">
              <a:spLocks noChangeArrowheads="1"/>
            </p:cNvSpPr>
            <p:nvPr/>
          </p:nvSpPr>
          <p:spPr bwMode="auto">
            <a:xfrm>
              <a:off x="898781" y="2416290"/>
              <a:ext cx="2304256"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sp>
          <p:nvSpPr>
            <p:cNvPr id="5" name="矩形 4"/>
            <p:cNvSpPr/>
            <p:nvPr/>
          </p:nvSpPr>
          <p:spPr>
            <a:xfrm>
              <a:off x="898781" y="2754340"/>
              <a:ext cx="2304256" cy="2349361"/>
            </a:xfrm>
            <a:prstGeom prst="rect">
              <a:avLst/>
            </a:prstGeom>
            <a:solidFill>
              <a:schemeClr val="bg1">
                <a:lumMod val="95000"/>
              </a:schemeClr>
            </a:solidFill>
          </p:spPr>
          <p:txBody>
            <a:bodyPr wrap="square">
              <a:spAutoFit/>
            </a:bodyPr>
            <a:lstStyle/>
            <a:p>
              <a:pPr>
                <a:lnSpc>
                  <a:spcPts val="2200"/>
                </a:lnSpc>
              </a:pPr>
              <a:r>
                <a:rPr lang="en-US" altLang="zh-CN" sz="1600" dirty="0"/>
                <a:t>class Sample {</a:t>
              </a:r>
            </a:p>
            <a:p>
              <a:pPr>
                <a:lnSpc>
                  <a:spcPts val="2200"/>
                </a:lnSpc>
              </a:pPr>
              <a:r>
                <a:rPr lang="en-US" altLang="zh-CN" sz="1600" dirty="0"/>
                <a:t>    …</a:t>
              </a:r>
            </a:p>
            <a:p>
              <a:pPr>
                <a:lnSpc>
                  <a:spcPts val="2200"/>
                </a:lnSpc>
              </a:pPr>
              <a:r>
                <a:rPr lang="en-US" altLang="zh-CN" sz="1600" dirty="0"/>
                <a:t>};</a:t>
              </a:r>
            </a:p>
            <a:p>
              <a:pPr>
                <a:lnSpc>
                  <a:spcPts val="2200"/>
                </a:lnSpc>
              </a:pPr>
              <a:endParaRPr lang="en-US" altLang="zh-CN" sz="1600" dirty="0"/>
            </a:p>
            <a:p>
              <a:pPr>
                <a:lnSpc>
                  <a:spcPts val="2200"/>
                </a:lnSpc>
              </a:pPr>
              <a:r>
                <a:rPr lang="en-US" altLang="zh-CN" sz="1600" dirty="0"/>
                <a:t>void Func(</a:t>
              </a:r>
              <a:r>
                <a:rPr lang="en-US" altLang="zh-CN" sz="1600" dirty="0">
                  <a:solidFill>
                    <a:srgbClr val="0000FF"/>
                  </a:solidFill>
                </a:rPr>
                <a:t>Sample s</a:t>
              </a:r>
              <a:r>
                <a:rPr lang="en-US" altLang="zh-CN" sz="1600" dirty="0"/>
                <a:t>)</a:t>
              </a:r>
            </a:p>
            <a:p>
              <a:pPr>
                <a:lnSpc>
                  <a:spcPts val="2200"/>
                </a:lnSpc>
              </a:pPr>
              <a:r>
                <a:rPr lang="en-US" altLang="zh-CN" sz="1600" dirty="0"/>
                <a:t>{</a:t>
              </a:r>
            </a:p>
            <a:p>
              <a:pPr>
                <a:lnSpc>
                  <a:spcPts val="2200"/>
                </a:lnSpc>
              </a:pPr>
              <a:r>
                <a:rPr lang="en-US" altLang="zh-CN" sz="1600" dirty="0"/>
                <a:t>    …</a:t>
              </a:r>
            </a:p>
            <a:p>
              <a:pPr>
                <a:lnSpc>
                  <a:spcPts val="2200"/>
                </a:lnSpc>
              </a:pPr>
              <a:r>
                <a:rPr lang="en-US" altLang="zh-CN" sz="1600" dirty="0"/>
                <a:t>}</a:t>
              </a:r>
            </a:p>
          </p:txBody>
        </p:sp>
      </p:grpSp>
      <p:sp>
        <p:nvSpPr>
          <p:cNvPr id="18" name="矩形 17"/>
          <p:cNvSpPr/>
          <p:nvPr/>
        </p:nvSpPr>
        <p:spPr>
          <a:xfrm>
            <a:off x="985019" y="1522785"/>
            <a:ext cx="9603220" cy="1705403"/>
          </a:xfrm>
          <a:prstGeom prst="rect">
            <a:avLst/>
          </a:prstGeom>
        </p:spPr>
        <p:txBody>
          <a:bodyPr wrap="square">
            <a:spAutoFit/>
          </a:bodyPr>
          <a:lstStyle/>
          <a:p>
            <a:pPr>
              <a:lnSpc>
                <a:spcPct val="150000"/>
              </a:lnSpc>
            </a:pPr>
            <a:r>
              <a:rPr lang="zh-CN" altLang="en-US" dirty="0">
                <a:latin typeface="+mn-ea"/>
                <a:ea typeface="+mn-ea"/>
              </a:rPr>
              <a:t>拷贝构造函数调用时机</a:t>
            </a:r>
          </a:p>
          <a:p>
            <a:pPr marL="285750" indent="-285750">
              <a:lnSpc>
                <a:spcPct val="150000"/>
              </a:lnSpc>
              <a:buFont typeface="Wingdings" panose="05000000000000000000" pitchFamily="2" charset="2"/>
              <a:buChar char="n"/>
            </a:pPr>
            <a:r>
              <a:rPr lang="zh-CN" altLang="en-US" dirty="0">
                <a:latin typeface="+mn-ea"/>
                <a:ea typeface="+mn-ea"/>
              </a:rPr>
              <a:t>一个对象作为函数参数，以值传递的方式传入函数体；</a:t>
            </a:r>
          </a:p>
          <a:p>
            <a:pPr marL="285750" indent="-285750">
              <a:lnSpc>
                <a:spcPct val="150000"/>
              </a:lnSpc>
              <a:buFont typeface="Wingdings" panose="05000000000000000000" pitchFamily="2" charset="2"/>
              <a:buChar char="n"/>
            </a:pPr>
            <a:r>
              <a:rPr lang="zh-CN" altLang="en-US" dirty="0">
                <a:latin typeface="+mn-ea"/>
                <a:ea typeface="+mn-ea"/>
              </a:rPr>
              <a:t>一个对象作为函数返回值，以值传递的方式从函数返回；</a:t>
            </a:r>
          </a:p>
          <a:p>
            <a:pPr marL="285750" indent="-285750">
              <a:lnSpc>
                <a:spcPct val="150000"/>
              </a:lnSpc>
              <a:buFont typeface="Wingdings" panose="05000000000000000000" pitchFamily="2" charset="2"/>
              <a:buChar char="n"/>
            </a:pPr>
            <a:r>
              <a:rPr lang="zh-CN" altLang="en-US" dirty="0">
                <a:latin typeface="+mn-ea"/>
                <a:ea typeface="+mn-ea"/>
              </a:rPr>
              <a:t>一个对象用于给另外一个对象进行初始化（常称为赋值初始化）</a:t>
            </a:r>
          </a:p>
        </p:txBody>
      </p:sp>
      <p:grpSp>
        <p:nvGrpSpPr>
          <p:cNvPr id="16" name="组合 15"/>
          <p:cNvGrpSpPr/>
          <p:nvPr/>
        </p:nvGrpSpPr>
        <p:grpSpPr>
          <a:xfrm>
            <a:off x="4069629" y="3289376"/>
            <a:ext cx="2304256" cy="2646374"/>
            <a:chOff x="898781" y="2416290"/>
            <a:chExt cx="2304256" cy="2646374"/>
          </a:xfrm>
        </p:grpSpPr>
        <p:sp>
          <p:nvSpPr>
            <p:cNvPr id="19" name="TextBox 50"/>
            <p:cNvSpPr txBox="1">
              <a:spLocks noChangeArrowheads="1"/>
            </p:cNvSpPr>
            <p:nvPr/>
          </p:nvSpPr>
          <p:spPr bwMode="auto">
            <a:xfrm>
              <a:off x="898781" y="2416290"/>
              <a:ext cx="2304256"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sp>
          <p:nvSpPr>
            <p:cNvPr id="21" name="矩形 20"/>
            <p:cNvSpPr/>
            <p:nvPr/>
          </p:nvSpPr>
          <p:spPr>
            <a:xfrm>
              <a:off x="898781" y="2754340"/>
              <a:ext cx="2304256" cy="2308324"/>
            </a:xfrm>
            <a:prstGeom prst="rect">
              <a:avLst/>
            </a:prstGeom>
            <a:solidFill>
              <a:schemeClr val="bg1">
                <a:lumMod val="95000"/>
              </a:schemeClr>
            </a:solidFill>
          </p:spPr>
          <p:txBody>
            <a:bodyPr wrap="square">
              <a:spAutoFit/>
            </a:bodyPr>
            <a:lstStyle/>
            <a:p>
              <a:r>
                <a:rPr lang="en-US" altLang="zh-CN" sz="1600" dirty="0"/>
                <a:t>class Sample {</a:t>
              </a:r>
            </a:p>
            <a:p>
              <a:r>
                <a:rPr lang="en-US" altLang="zh-CN" sz="1600" dirty="0"/>
                <a:t>    …</a:t>
              </a:r>
            </a:p>
            <a:p>
              <a:r>
                <a:rPr lang="en-US" altLang="zh-CN" sz="1600" dirty="0"/>
                <a:t>};</a:t>
              </a:r>
            </a:p>
            <a:p>
              <a:endParaRPr lang="en-US" altLang="zh-CN" sz="1600" dirty="0"/>
            </a:p>
            <a:p>
              <a:r>
                <a:rPr lang="en-US" altLang="zh-CN" sz="1600" dirty="0"/>
                <a:t>Sample Func()</a:t>
              </a:r>
            </a:p>
            <a:p>
              <a:r>
                <a:rPr lang="en-US" altLang="zh-CN" sz="1600" dirty="0"/>
                <a:t>{</a:t>
              </a:r>
            </a:p>
            <a:p>
              <a:r>
                <a:rPr lang="en-US" altLang="zh-CN" sz="1600" dirty="0"/>
                <a:t>    Sample s(…);</a:t>
              </a:r>
            </a:p>
            <a:p>
              <a:r>
                <a:rPr lang="en-US" altLang="zh-CN" sz="1600" dirty="0"/>
                <a:t>    </a:t>
              </a:r>
              <a:r>
                <a:rPr lang="en-US" altLang="zh-CN" sz="1600" dirty="0">
                  <a:solidFill>
                    <a:srgbClr val="0000FF"/>
                  </a:solidFill>
                </a:rPr>
                <a:t>return s;</a:t>
              </a:r>
            </a:p>
            <a:p>
              <a:r>
                <a:rPr lang="en-US" altLang="zh-CN" sz="1600" dirty="0"/>
                <a:t>}</a:t>
              </a:r>
            </a:p>
          </p:txBody>
        </p:sp>
      </p:grpSp>
      <p:grpSp>
        <p:nvGrpSpPr>
          <p:cNvPr id="22" name="组合 21"/>
          <p:cNvGrpSpPr/>
          <p:nvPr/>
        </p:nvGrpSpPr>
        <p:grpSpPr>
          <a:xfrm>
            <a:off x="7128910" y="3289376"/>
            <a:ext cx="2304256" cy="2646374"/>
            <a:chOff x="898781" y="2416290"/>
            <a:chExt cx="2304256" cy="2646374"/>
          </a:xfrm>
        </p:grpSpPr>
        <p:sp>
          <p:nvSpPr>
            <p:cNvPr id="23" name="TextBox 50"/>
            <p:cNvSpPr txBox="1">
              <a:spLocks noChangeArrowheads="1"/>
            </p:cNvSpPr>
            <p:nvPr/>
          </p:nvSpPr>
          <p:spPr bwMode="auto">
            <a:xfrm>
              <a:off x="898781" y="2416290"/>
              <a:ext cx="2304256"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sp>
          <p:nvSpPr>
            <p:cNvPr id="24" name="矩形 23"/>
            <p:cNvSpPr/>
            <p:nvPr/>
          </p:nvSpPr>
          <p:spPr>
            <a:xfrm>
              <a:off x="898781" y="2754340"/>
              <a:ext cx="2304256" cy="2308324"/>
            </a:xfrm>
            <a:prstGeom prst="rect">
              <a:avLst/>
            </a:prstGeom>
            <a:solidFill>
              <a:schemeClr val="bg1">
                <a:lumMod val="95000"/>
              </a:schemeClr>
            </a:solidFill>
          </p:spPr>
          <p:txBody>
            <a:bodyPr wrap="square">
              <a:spAutoFit/>
            </a:bodyPr>
            <a:lstStyle/>
            <a:p>
              <a:r>
                <a:rPr lang="en-US" altLang="zh-CN" sz="1600" dirty="0"/>
                <a:t>class Sample {</a:t>
              </a:r>
            </a:p>
            <a:p>
              <a:r>
                <a:rPr lang="en-US" altLang="zh-CN" sz="1600" dirty="0"/>
                <a:t>    …</a:t>
              </a:r>
            </a:p>
            <a:p>
              <a:r>
                <a:rPr lang="en-US" altLang="zh-CN" sz="1600" dirty="0"/>
                <a:t>};</a:t>
              </a:r>
            </a:p>
            <a:p>
              <a:endParaRPr lang="en-US" altLang="zh-CN" sz="1600" dirty="0"/>
            </a:p>
            <a:p>
              <a:r>
                <a:rPr lang="en-US" altLang="zh-CN" sz="1600" dirty="0"/>
                <a:t>void Func()</a:t>
              </a:r>
            </a:p>
            <a:p>
              <a:r>
                <a:rPr lang="en-US" altLang="zh-CN" sz="1600" dirty="0"/>
                <a:t>{</a:t>
              </a:r>
            </a:p>
            <a:p>
              <a:r>
                <a:rPr lang="en-US" altLang="zh-CN" sz="1600" dirty="0"/>
                <a:t>    Sample s1(…);</a:t>
              </a:r>
            </a:p>
            <a:p>
              <a:r>
                <a:rPr lang="en-US" altLang="zh-CN" sz="1600" dirty="0"/>
                <a:t>    </a:t>
              </a:r>
              <a:r>
                <a:rPr lang="en-US" altLang="zh-CN" sz="1600" dirty="0">
                  <a:solidFill>
                    <a:srgbClr val="0000FF"/>
                  </a:solidFill>
                </a:rPr>
                <a:t>Sample s2(s1);</a:t>
              </a:r>
            </a:p>
            <a:p>
              <a:r>
                <a:rPr lang="en-US" altLang="zh-CN" sz="1600" dirty="0"/>
                <a:t>}</a:t>
              </a:r>
            </a:p>
          </p:txBody>
        </p:sp>
      </p:grpSp>
    </p:spTree>
    <p:extLst>
      <p:ext uri="{BB962C8B-B14F-4D97-AF65-F5344CB8AC3E}">
        <p14:creationId xmlns:p14="http://schemas.microsoft.com/office/powerpoint/2010/main" val="1467590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lstStyle/>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面向对象编程</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类</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继承与派生</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多态</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2199825"/>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61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析构函数</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20</a:t>
            </a:fld>
            <a:endParaRPr lang="en-GB" altLang="zh-CN">
              <a:solidFill>
                <a:srgbClr val="000000"/>
              </a:solidFill>
            </a:endParaRPr>
          </a:p>
        </p:txBody>
      </p:sp>
      <p:sp>
        <p:nvSpPr>
          <p:cNvPr id="9" name="矩形 8"/>
          <p:cNvSpPr/>
          <p:nvPr/>
        </p:nvSpPr>
        <p:spPr>
          <a:xfrm>
            <a:off x="985019" y="1515565"/>
            <a:ext cx="10369152" cy="1015663"/>
          </a:xfrm>
          <a:prstGeom prst="rect">
            <a:avLst/>
          </a:prstGeom>
        </p:spPr>
        <p:txBody>
          <a:bodyPr wrap="square">
            <a:spAutoFit/>
          </a:bodyPr>
          <a:lstStyle/>
          <a:p>
            <a:pPr>
              <a:lnSpc>
                <a:spcPct val="150000"/>
              </a:lnSpc>
            </a:pPr>
            <a:r>
              <a:rPr lang="zh-CN" altLang="en-US" sz="2000" dirty="0">
                <a:latin typeface="+mn-ea"/>
                <a:ea typeface="+mn-ea"/>
              </a:rPr>
              <a:t>与构造函数相反，当对象生命周期结束时，系统自动执行析构函数；析构函数往往用来做“清理善后”的工作（例如在建立对象时分配的内存空间，在析构函数中进行释放）</a:t>
            </a:r>
            <a:endParaRPr lang="en-US" altLang="zh-CN" sz="2000" dirty="0">
              <a:latin typeface="+mn-ea"/>
              <a:ea typeface="+mn-ea"/>
            </a:endParaRPr>
          </a:p>
        </p:txBody>
      </p:sp>
      <p:sp>
        <p:nvSpPr>
          <p:cNvPr id="7" name="矩形 6"/>
          <p:cNvSpPr/>
          <p:nvPr/>
        </p:nvSpPr>
        <p:spPr>
          <a:xfrm>
            <a:off x="1129035" y="2582872"/>
            <a:ext cx="2398273"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class </a:t>
            </a:r>
            <a:r>
              <a:rPr lang="zh-CN" altLang="en-US" dirty="0">
                <a:latin typeface="+mn-ea"/>
                <a:ea typeface="+mn-ea"/>
              </a:rPr>
              <a:t>类名 </a:t>
            </a:r>
            <a:r>
              <a:rPr lang="en-US" altLang="zh-CN" dirty="0">
                <a:latin typeface="+mn-ea"/>
                <a:ea typeface="+mn-ea"/>
              </a:rPr>
              <a:t>{</a:t>
            </a:r>
          </a:p>
          <a:p>
            <a:pPr>
              <a:lnSpc>
                <a:spcPct val="150000"/>
              </a:lnSpc>
            </a:pPr>
            <a:r>
              <a:rPr lang="zh-CN" altLang="en-US" dirty="0">
                <a:latin typeface="+mn-ea"/>
                <a:ea typeface="+mn-ea"/>
              </a:rPr>
              <a:t>    </a:t>
            </a:r>
            <a:r>
              <a:rPr lang="en-US" altLang="zh-CN" dirty="0">
                <a:solidFill>
                  <a:srgbClr val="00B0F0"/>
                </a:solidFill>
                <a:latin typeface="+mn-ea"/>
                <a:ea typeface="+mn-ea"/>
              </a:rPr>
              <a:t>~</a:t>
            </a:r>
            <a:r>
              <a:rPr lang="zh-CN" altLang="en-US" dirty="0">
                <a:solidFill>
                  <a:srgbClr val="00B0F0"/>
                </a:solidFill>
                <a:latin typeface="+mn-ea"/>
                <a:ea typeface="+mn-ea"/>
              </a:rPr>
              <a:t>类名</a:t>
            </a:r>
            <a:r>
              <a:rPr lang="en-US" altLang="zh-CN" dirty="0">
                <a:solidFill>
                  <a:srgbClr val="00B0F0"/>
                </a:solidFill>
                <a:latin typeface="+mn-ea"/>
                <a:ea typeface="+mn-ea"/>
              </a:rPr>
              <a:t>();</a:t>
            </a:r>
          </a:p>
          <a:p>
            <a:pPr>
              <a:lnSpc>
                <a:spcPct val="150000"/>
              </a:lnSpc>
            </a:pPr>
            <a:r>
              <a:rPr lang="en-US" altLang="zh-CN" dirty="0">
                <a:latin typeface="+mn-ea"/>
                <a:ea typeface="+mn-ea"/>
              </a:rPr>
              <a:t>};</a:t>
            </a:r>
          </a:p>
        </p:txBody>
      </p:sp>
      <p:sp>
        <p:nvSpPr>
          <p:cNvPr id="10" name="文本框 9"/>
          <p:cNvSpPr txBox="1"/>
          <p:nvPr/>
        </p:nvSpPr>
        <p:spPr>
          <a:xfrm>
            <a:off x="1000891" y="4053473"/>
            <a:ext cx="9417176" cy="1938992"/>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2000" dirty="0">
                <a:latin typeface="+mn-ea"/>
                <a:ea typeface="+mn-ea"/>
              </a:rPr>
              <a:t>析构函数名称与类名相同，且在函数名前增加字符</a:t>
            </a:r>
            <a:r>
              <a:rPr lang="en-US" altLang="zh-CN" sz="2000" dirty="0">
                <a:solidFill>
                  <a:srgbClr val="00B0F0"/>
                </a:solidFill>
                <a:latin typeface="+mn-ea"/>
                <a:ea typeface="+mn-ea"/>
              </a:rPr>
              <a:t>~</a:t>
            </a:r>
          </a:p>
          <a:p>
            <a:pPr marL="285750" indent="-285750">
              <a:lnSpc>
                <a:spcPct val="150000"/>
              </a:lnSpc>
              <a:buFont typeface="Wingdings" panose="05000000000000000000" pitchFamily="2" charset="2"/>
              <a:buChar char="n"/>
            </a:pPr>
            <a:r>
              <a:rPr lang="zh-CN" altLang="en-US" sz="2000" dirty="0">
                <a:latin typeface="+mn-ea"/>
                <a:ea typeface="+mn-ea"/>
              </a:rPr>
              <a:t>没有返回值</a:t>
            </a:r>
            <a:endParaRPr lang="en-US" altLang="zh-CN" sz="2000" dirty="0">
              <a:latin typeface="+mn-ea"/>
              <a:ea typeface="+mn-ea"/>
            </a:endParaRPr>
          </a:p>
          <a:p>
            <a:pPr marL="285750" indent="-285750">
              <a:lnSpc>
                <a:spcPct val="150000"/>
              </a:lnSpc>
              <a:buFont typeface="Wingdings" panose="05000000000000000000" pitchFamily="2" charset="2"/>
              <a:buChar char="n"/>
            </a:pPr>
            <a:r>
              <a:rPr lang="zh-CN" altLang="en-US" sz="2000" dirty="0">
                <a:latin typeface="+mn-ea"/>
                <a:ea typeface="+mn-ea"/>
              </a:rPr>
              <a:t>没有形参</a:t>
            </a:r>
            <a:endParaRPr lang="en-US" altLang="zh-CN" sz="2000" dirty="0">
              <a:latin typeface="+mn-ea"/>
              <a:ea typeface="+mn-ea"/>
            </a:endParaRPr>
          </a:p>
          <a:p>
            <a:pPr marL="285750" indent="-285750">
              <a:lnSpc>
                <a:spcPct val="150000"/>
              </a:lnSpc>
              <a:buFont typeface="Wingdings" panose="05000000000000000000" pitchFamily="2" charset="2"/>
              <a:buChar char="n"/>
            </a:pPr>
            <a:r>
              <a:rPr lang="zh-CN" altLang="en-US" sz="2000" dirty="0">
                <a:latin typeface="+mn-ea"/>
                <a:ea typeface="+mn-ea"/>
              </a:rPr>
              <a:t>如果没有定义析构函数，编译系统会自动生成一个默认的析构函数</a:t>
            </a:r>
          </a:p>
        </p:txBody>
      </p:sp>
    </p:spTree>
    <p:extLst>
      <p:ext uri="{BB962C8B-B14F-4D97-AF65-F5344CB8AC3E}">
        <p14:creationId xmlns:p14="http://schemas.microsoft.com/office/powerpoint/2010/main" val="2637668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隐藏的</a:t>
            </a:r>
            <a:r>
              <a:rPr lang="en-US" altLang="zh-CN" dirty="0"/>
              <a:t>this</a:t>
            </a:r>
            <a:r>
              <a:rPr lang="zh-CN" altLang="en-US" dirty="0"/>
              <a:t>指针</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21</a:t>
            </a:fld>
            <a:endParaRPr lang="en-GB" altLang="zh-CN">
              <a:solidFill>
                <a:srgbClr val="000000"/>
              </a:solidFill>
            </a:endParaRPr>
          </a:p>
        </p:txBody>
      </p:sp>
      <p:sp>
        <p:nvSpPr>
          <p:cNvPr id="9" name="矩形 8"/>
          <p:cNvSpPr/>
          <p:nvPr/>
        </p:nvSpPr>
        <p:spPr>
          <a:xfrm>
            <a:off x="985019" y="1341562"/>
            <a:ext cx="10369152" cy="1015663"/>
          </a:xfrm>
          <a:prstGeom prst="rect">
            <a:avLst/>
          </a:prstGeom>
        </p:spPr>
        <p:txBody>
          <a:bodyPr wrap="square">
            <a:spAutoFit/>
          </a:bodyPr>
          <a:lstStyle/>
          <a:p>
            <a:pPr>
              <a:lnSpc>
                <a:spcPct val="150000"/>
              </a:lnSpc>
            </a:pPr>
            <a:r>
              <a:rPr lang="zh-CN" altLang="en-US" sz="2000" dirty="0">
                <a:latin typeface="+mn-ea"/>
                <a:ea typeface="+mn-ea"/>
              </a:rPr>
              <a:t>类成员函数具有一个附加的隐含参数，即指向该对象的一个指针，该隐含形参命名为</a:t>
            </a:r>
            <a:r>
              <a:rPr lang="en-US" altLang="zh-CN" sz="2000" dirty="0">
                <a:latin typeface="+mn-ea"/>
                <a:ea typeface="+mn-ea"/>
              </a:rPr>
              <a:t>this</a:t>
            </a:r>
          </a:p>
          <a:p>
            <a:pPr>
              <a:lnSpc>
                <a:spcPct val="150000"/>
              </a:lnSpc>
            </a:pPr>
            <a:r>
              <a:rPr lang="zh-CN" altLang="en-US" sz="2000" dirty="0">
                <a:latin typeface="+mn-ea"/>
                <a:ea typeface="+mn-ea"/>
              </a:rPr>
              <a:t>成员函数函数体中可以显示的使用</a:t>
            </a:r>
            <a:r>
              <a:rPr lang="en-US" altLang="zh-CN" sz="2000" dirty="0">
                <a:latin typeface="+mn-ea"/>
                <a:ea typeface="+mn-ea"/>
              </a:rPr>
              <a:t>this</a:t>
            </a:r>
            <a:r>
              <a:rPr lang="zh-CN" altLang="en-US" sz="2000" dirty="0">
                <a:latin typeface="+mn-ea"/>
                <a:ea typeface="+mn-ea"/>
              </a:rPr>
              <a:t>指针，但这不是必须的</a:t>
            </a:r>
            <a:endParaRPr lang="en-US" altLang="zh-CN" sz="2000" dirty="0">
              <a:latin typeface="+mn-ea"/>
              <a:ea typeface="+mn-ea"/>
            </a:endParaRPr>
          </a:p>
        </p:txBody>
      </p:sp>
      <p:grpSp>
        <p:nvGrpSpPr>
          <p:cNvPr id="12" name="组合 11"/>
          <p:cNvGrpSpPr/>
          <p:nvPr/>
        </p:nvGrpSpPr>
        <p:grpSpPr>
          <a:xfrm>
            <a:off x="1057027" y="2277666"/>
            <a:ext cx="7200800" cy="2434205"/>
            <a:chOff x="1057027" y="2589662"/>
            <a:chExt cx="7200800" cy="2434205"/>
          </a:xfrm>
        </p:grpSpPr>
        <p:sp>
          <p:nvSpPr>
            <p:cNvPr id="5" name="矩形 4"/>
            <p:cNvSpPr/>
            <p:nvPr/>
          </p:nvSpPr>
          <p:spPr bwMode="auto">
            <a:xfrm>
              <a:off x="1057027" y="2949702"/>
              <a:ext cx="7200800" cy="2060915"/>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矩形 7"/>
            <p:cNvSpPr/>
            <p:nvPr/>
          </p:nvSpPr>
          <p:spPr>
            <a:xfrm>
              <a:off x="1057028" y="2961764"/>
              <a:ext cx="2448272" cy="2062103"/>
            </a:xfrm>
            <a:prstGeom prst="rect">
              <a:avLst/>
            </a:prstGeom>
            <a:solidFill>
              <a:schemeClr val="bg1">
                <a:lumMod val="95000"/>
              </a:schemeClr>
            </a:solidFill>
          </p:spPr>
          <p:txBody>
            <a:bodyPr wrap="square">
              <a:spAutoFit/>
            </a:bodyPr>
            <a:lstStyle/>
            <a:p>
              <a:r>
                <a:rPr lang="en-US" altLang="zh-CN" sz="1600" dirty="0"/>
                <a:t>class Student {</a:t>
              </a:r>
            </a:p>
            <a:p>
              <a:r>
                <a:rPr lang="en-US" altLang="zh-CN" sz="1600" dirty="0"/>
                <a:t>public:    </a:t>
              </a:r>
            </a:p>
            <a:p>
              <a:r>
                <a:rPr lang="en-US" altLang="zh-CN" sz="1600" dirty="0"/>
                <a:t>    …</a:t>
              </a:r>
            </a:p>
            <a:p>
              <a:r>
                <a:rPr lang="en-US" altLang="zh-CN" sz="1600" dirty="0"/>
                <a:t>    void Output();</a:t>
              </a:r>
              <a:br>
                <a:rPr lang="en-US" altLang="zh-CN" sz="1600" dirty="0"/>
              </a:br>
              <a:r>
                <a:rPr lang="en-US" altLang="zh-CN" sz="1600" dirty="0"/>
                <a:t>private:</a:t>
              </a:r>
            </a:p>
            <a:p>
              <a:r>
                <a:rPr lang="en-US" altLang="zh-CN" sz="1600" dirty="0"/>
                <a:t>    int age;</a:t>
              </a:r>
            </a:p>
            <a:p>
              <a:r>
                <a:rPr lang="en-US" altLang="zh-CN" sz="1600" dirty="0"/>
                <a:t>    int sex;</a:t>
              </a:r>
            </a:p>
            <a:p>
              <a:r>
                <a:rPr lang="en-US" altLang="zh-CN" sz="1600" dirty="0"/>
                <a:t>} </a:t>
              </a:r>
            </a:p>
          </p:txBody>
        </p:sp>
        <p:sp>
          <p:nvSpPr>
            <p:cNvPr id="10" name="TextBox 50"/>
            <p:cNvSpPr txBox="1">
              <a:spLocks noChangeArrowheads="1"/>
            </p:cNvSpPr>
            <p:nvPr/>
          </p:nvSpPr>
          <p:spPr bwMode="auto">
            <a:xfrm>
              <a:off x="1057027" y="2589662"/>
              <a:ext cx="1311364" cy="372102"/>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b="1" dirty="0">
                  <a:solidFill>
                    <a:schemeClr val="bg1"/>
                  </a:solidFill>
                  <a:latin typeface="微软雅黑" pitchFamily="34" charset="-122"/>
                  <a:ea typeface="微软雅黑" pitchFamily="34" charset="-122"/>
                </a:rPr>
                <a:t>示例</a:t>
              </a:r>
              <a:endParaRPr lang="en-US" altLang="zh-CN" b="1" dirty="0">
                <a:solidFill>
                  <a:schemeClr val="bg1"/>
                </a:solidFill>
                <a:latin typeface="微软雅黑" pitchFamily="34" charset="-122"/>
                <a:ea typeface="微软雅黑" pitchFamily="34" charset="-122"/>
              </a:endParaRPr>
            </a:p>
          </p:txBody>
        </p:sp>
        <p:sp>
          <p:nvSpPr>
            <p:cNvPr id="11" name="矩形 10"/>
            <p:cNvSpPr/>
            <p:nvPr/>
          </p:nvSpPr>
          <p:spPr>
            <a:xfrm>
              <a:off x="3361283" y="3536642"/>
              <a:ext cx="4896544" cy="1323439"/>
            </a:xfrm>
            <a:prstGeom prst="rect">
              <a:avLst/>
            </a:prstGeom>
            <a:solidFill>
              <a:schemeClr val="bg1">
                <a:lumMod val="95000"/>
              </a:schemeClr>
            </a:solidFill>
          </p:spPr>
          <p:txBody>
            <a:bodyPr wrap="square">
              <a:spAutoFit/>
            </a:bodyPr>
            <a:lstStyle/>
            <a:p>
              <a:r>
                <a:rPr lang="en-US" altLang="zh-CN" sz="1600" dirty="0"/>
                <a:t>void Student::Output()</a:t>
              </a:r>
            </a:p>
            <a:p>
              <a:r>
                <a:rPr lang="en-US" altLang="zh-CN" sz="1600" dirty="0"/>
                <a:t>{</a:t>
              </a:r>
            </a:p>
            <a:p>
              <a:r>
                <a:rPr lang="en-US" altLang="zh-CN" sz="1600" dirty="0"/>
                <a:t>    std::cout &lt;&lt; "age is " &lt;&lt; </a:t>
              </a:r>
              <a:r>
                <a:rPr lang="en-US" altLang="zh-CN" sz="1600" dirty="0">
                  <a:solidFill>
                    <a:srgbClr val="00B0F0"/>
                  </a:solidFill>
                </a:rPr>
                <a:t>this-&gt;</a:t>
              </a:r>
              <a:r>
                <a:rPr lang="en-US" altLang="zh-CN" sz="1600" dirty="0"/>
                <a:t>age_ &lt;&lt; std::endl;</a:t>
              </a:r>
            </a:p>
            <a:p>
              <a:r>
                <a:rPr lang="en-US" altLang="zh-CN" sz="1600" dirty="0"/>
                <a:t>    std::cout &lt;&lt; "sex is " &lt;&lt; sex_ &lt;&lt; std::endl;</a:t>
              </a:r>
            </a:p>
            <a:p>
              <a:r>
                <a:rPr lang="en-US" altLang="zh-CN" sz="1600" dirty="0"/>
                <a:t>} </a:t>
              </a:r>
            </a:p>
          </p:txBody>
        </p:sp>
        <p:sp>
          <p:nvSpPr>
            <p:cNvPr id="6" name="右箭头 5"/>
            <p:cNvSpPr/>
            <p:nvPr/>
          </p:nvSpPr>
          <p:spPr bwMode="auto">
            <a:xfrm>
              <a:off x="2835218" y="3737250"/>
              <a:ext cx="526065" cy="484632"/>
            </a:xfrm>
            <a:prstGeom prst="rightArrow">
              <a:avLst/>
            </a:prstGeom>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sp>
        <p:nvSpPr>
          <p:cNvPr id="14" name="文本框 13"/>
          <p:cNvSpPr txBox="1"/>
          <p:nvPr/>
        </p:nvSpPr>
        <p:spPr>
          <a:xfrm>
            <a:off x="1035547" y="4725938"/>
            <a:ext cx="8374408" cy="369332"/>
          </a:xfrm>
          <a:prstGeom prst="rect">
            <a:avLst/>
          </a:prstGeom>
          <a:noFill/>
        </p:spPr>
        <p:txBody>
          <a:bodyPr wrap="none" rtlCol="0">
            <a:spAutoFit/>
          </a:bodyPr>
          <a:lstStyle/>
          <a:p>
            <a:r>
              <a:rPr lang="zh-CN" altLang="en-US" dirty="0">
                <a:latin typeface="+mn-ea"/>
                <a:ea typeface="+mn-ea"/>
              </a:rPr>
              <a:t>当需要将一个对象作为整体引用而不是引用对象的一个成员时，必须使用</a:t>
            </a:r>
            <a:r>
              <a:rPr lang="en-US" altLang="zh-CN" dirty="0">
                <a:latin typeface="+mn-ea"/>
                <a:ea typeface="+mn-ea"/>
              </a:rPr>
              <a:t>this</a:t>
            </a:r>
            <a:r>
              <a:rPr lang="zh-CN" altLang="en-US" dirty="0">
                <a:latin typeface="+mn-ea"/>
                <a:ea typeface="+mn-ea"/>
              </a:rPr>
              <a:t>指针</a:t>
            </a:r>
          </a:p>
        </p:txBody>
      </p:sp>
      <p:sp>
        <p:nvSpPr>
          <p:cNvPr id="15" name="矩形 14"/>
          <p:cNvSpPr/>
          <p:nvPr/>
        </p:nvSpPr>
        <p:spPr>
          <a:xfrm>
            <a:off x="3001243" y="5130691"/>
            <a:ext cx="3585573" cy="1323439"/>
          </a:xfrm>
          <a:prstGeom prst="rect">
            <a:avLst/>
          </a:prstGeom>
          <a:solidFill>
            <a:schemeClr val="bg1">
              <a:lumMod val="95000"/>
            </a:schemeClr>
          </a:solidFill>
        </p:spPr>
        <p:txBody>
          <a:bodyPr wrap="square">
            <a:spAutoFit/>
          </a:bodyPr>
          <a:lstStyle/>
          <a:p>
            <a:r>
              <a:rPr lang="en-US" altLang="zh-CN" sz="1600" dirty="0"/>
              <a:t>Student&amp; Student::SetAge(int </a:t>
            </a:r>
            <a:r>
              <a:rPr lang="en-US" altLang="zh-CN" sz="1600" dirty="0" err="1"/>
              <a:t>new_age</a:t>
            </a:r>
            <a:r>
              <a:rPr lang="en-US" altLang="zh-CN" sz="1600" dirty="0"/>
              <a:t>)</a:t>
            </a:r>
          </a:p>
          <a:p>
            <a:r>
              <a:rPr lang="en-US" altLang="zh-CN" sz="1600" dirty="0"/>
              <a:t>{</a:t>
            </a:r>
          </a:p>
          <a:p>
            <a:r>
              <a:rPr lang="en-US" altLang="zh-CN" sz="1600" dirty="0"/>
              <a:t>    age = </a:t>
            </a:r>
            <a:r>
              <a:rPr lang="en-US" altLang="zh-CN" sz="1600" dirty="0" err="1"/>
              <a:t>new_age</a:t>
            </a:r>
            <a:r>
              <a:rPr lang="en-US" altLang="zh-CN" sz="1600" dirty="0"/>
              <a:t>;</a:t>
            </a:r>
          </a:p>
          <a:p>
            <a:r>
              <a:rPr lang="en-US" altLang="zh-CN" sz="1600" dirty="0"/>
              <a:t>    return *</a:t>
            </a:r>
            <a:r>
              <a:rPr lang="en-US" altLang="zh-CN" sz="1600" dirty="0">
                <a:solidFill>
                  <a:srgbClr val="00B0F0"/>
                </a:solidFill>
              </a:rPr>
              <a:t>this</a:t>
            </a:r>
            <a:r>
              <a:rPr lang="en-US" altLang="zh-CN" sz="1600" dirty="0"/>
              <a:t>;</a:t>
            </a:r>
          </a:p>
          <a:p>
            <a:r>
              <a:rPr lang="en-US" altLang="zh-CN" sz="1600" dirty="0"/>
              <a:t>}</a:t>
            </a:r>
          </a:p>
        </p:txBody>
      </p:sp>
    </p:spTree>
    <p:extLst>
      <p:ext uri="{BB962C8B-B14F-4D97-AF65-F5344CB8AC3E}">
        <p14:creationId xmlns:p14="http://schemas.microsoft.com/office/powerpoint/2010/main" val="606935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类静态成员</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22</a:t>
            </a:fld>
            <a:endParaRPr lang="en-GB" altLang="zh-CN">
              <a:solidFill>
                <a:srgbClr val="000000"/>
              </a:solidFill>
            </a:endParaRPr>
          </a:p>
        </p:txBody>
      </p:sp>
      <p:sp>
        <p:nvSpPr>
          <p:cNvPr id="9" name="矩形 8"/>
          <p:cNvSpPr/>
          <p:nvPr/>
        </p:nvSpPr>
        <p:spPr>
          <a:xfrm>
            <a:off x="985019" y="1341562"/>
            <a:ext cx="10369152" cy="1015663"/>
          </a:xfrm>
          <a:prstGeom prst="rect">
            <a:avLst/>
          </a:prstGeom>
        </p:spPr>
        <p:txBody>
          <a:bodyPr wrap="square">
            <a:spAutoFit/>
          </a:bodyPr>
          <a:lstStyle/>
          <a:p>
            <a:pPr>
              <a:lnSpc>
                <a:spcPct val="150000"/>
              </a:lnSpc>
            </a:pPr>
            <a:r>
              <a:rPr lang="zh-CN" altLang="en-US" sz="2000" dirty="0">
                <a:latin typeface="+mn-ea"/>
                <a:ea typeface="+mn-ea"/>
              </a:rPr>
              <a:t>有时类需要把它的一些成员与类本身直接相关，而不是与类的各个对象保持关联</a:t>
            </a:r>
            <a:endParaRPr lang="en-US" altLang="zh-CN" sz="2000" dirty="0">
              <a:latin typeface="+mn-ea"/>
              <a:ea typeface="+mn-ea"/>
            </a:endParaRPr>
          </a:p>
          <a:p>
            <a:pPr>
              <a:lnSpc>
                <a:spcPct val="150000"/>
              </a:lnSpc>
            </a:pPr>
            <a:r>
              <a:rPr lang="zh-CN" altLang="en-US" sz="2000" dirty="0">
                <a:latin typeface="+mn-ea"/>
                <a:ea typeface="+mn-ea"/>
              </a:rPr>
              <a:t>通过在类成员声明之前加上</a:t>
            </a:r>
            <a:r>
              <a:rPr lang="en-US" altLang="zh-CN" sz="2000" dirty="0">
                <a:solidFill>
                  <a:srgbClr val="00B0F0"/>
                </a:solidFill>
                <a:latin typeface="+mn-ea"/>
                <a:ea typeface="+mn-ea"/>
              </a:rPr>
              <a:t>static</a:t>
            </a:r>
            <a:r>
              <a:rPr lang="zh-CN" altLang="en-US" sz="2000" dirty="0">
                <a:latin typeface="+mn-ea"/>
                <a:ea typeface="+mn-ea"/>
              </a:rPr>
              <a:t>关键字即可</a:t>
            </a:r>
            <a:endParaRPr lang="en-US" altLang="zh-CN" sz="2000" dirty="0">
              <a:latin typeface="+mn-ea"/>
              <a:ea typeface="+mn-ea"/>
            </a:endParaRPr>
          </a:p>
        </p:txBody>
      </p:sp>
      <p:grpSp>
        <p:nvGrpSpPr>
          <p:cNvPr id="12" name="组合 11"/>
          <p:cNvGrpSpPr/>
          <p:nvPr/>
        </p:nvGrpSpPr>
        <p:grpSpPr>
          <a:xfrm>
            <a:off x="4910264" y="2584304"/>
            <a:ext cx="2448272" cy="2434205"/>
            <a:chOff x="1057027" y="2589662"/>
            <a:chExt cx="1728192" cy="2434205"/>
          </a:xfrm>
        </p:grpSpPr>
        <p:sp>
          <p:nvSpPr>
            <p:cNvPr id="8" name="矩形 7"/>
            <p:cNvSpPr/>
            <p:nvPr/>
          </p:nvSpPr>
          <p:spPr>
            <a:xfrm>
              <a:off x="1057028" y="2961764"/>
              <a:ext cx="1728191" cy="2062103"/>
            </a:xfrm>
            <a:prstGeom prst="rect">
              <a:avLst/>
            </a:prstGeom>
            <a:solidFill>
              <a:schemeClr val="bg1">
                <a:lumMod val="95000"/>
              </a:schemeClr>
            </a:solidFill>
          </p:spPr>
          <p:txBody>
            <a:bodyPr wrap="square">
              <a:spAutoFit/>
            </a:bodyPr>
            <a:lstStyle/>
            <a:p>
              <a:r>
                <a:rPr lang="en-US" altLang="zh-CN" sz="1600" dirty="0"/>
                <a:t>class Account {</a:t>
              </a:r>
            </a:p>
            <a:p>
              <a:r>
                <a:rPr lang="en-US" altLang="zh-CN" sz="1600" dirty="0"/>
                <a:t>public:</a:t>
              </a:r>
            </a:p>
            <a:p>
              <a:r>
                <a:rPr lang="en-US" altLang="zh-CN" sz="1600" dirty="0"/>
                <a:t>    </a:t>
              </a:r>
              <a:r>
                <a:rPr lang="en-US" altLang="zh-CN" sz="1600" dirty="0">
                  <a:solidFill>
                    <a:srgbClr val="00B050"/>
                  </a:solidFill>
                  <a:latin typeface="+mn-ea"/>
                  <a:ea typeface="+mn-ea"/>
                </a:rPr>
                <a:t>// </a:t>
              </a:r>
              <a:r>
                <a:rPr lang="zh-CN" altLang="en-US" sz="1600" dirty="0">
                  <a:solidFill>
                    <a:srgbClr val="00B050"/>
                  </a:solidFill>
                  <a:latin typeface="+mn-ea"/>
                  <a:ea typeface="+mn-ea"/>
                </a:rPr>
                <a:t>静态成员函数</a:t>
              </a:r>
              <a:endParaRPr lang="en-US" altLang="zh-CN" sz="1600" dirty="0">
                <a:solidFill>
                  <a:srgbClr val="00B050"/>
                </a:solidFill>
                <a:latin typeface="+mn-ea"/>
                <a:ea typeface="+mn-ea"/>
              </a:endParaRPr>
            </a:p>
            <a:p>
              <a:r>
                <a:rPr lang="en-US" altLang="zh-CN" sz="1600" dirty="0"/>
                <a:t>    </a:t>
              </a:r>
              <a:r>
                <a:rPr lang="en-US" altLang="zh-CN" sz="1600" dirty="0">
                  <a:solidFill>
                    <a:srgbClr val="00B0F0"/>
                  </a:solidFill>
                </a:rPr>
                <a:t>static int GetRate();</a:t>
              </a:r>
            </a:p>
            <a:p>
              <a:r>
                <a:rPr lang="en-US" altLang="zh-CN" sz="1600" dirty="0"/>
                <a:t>private:</a:t>
              </a:r>
            </a:p>
            <a:p>
              <a:r>
                <a:rPr lang="en-US" altLang="zh-CN" sz="1600" dirty="0"/>
                <a:t>    </a:t>
              </a:r>
              <a:r>
                <a:rPr lang="en-US" altLang="zh-CN" sz="1600" dirty="0">
                  <a:solidFill>
                    <a:srgbClr val="00B050"/>
                  </a:solidFill>
                  <a:latin typeface="+mn-ea"/>
                  <a:ea typeface="+mn-ea"/>
                </a:rPr>
                <a:t>// </a:t>
              </a:r>
              <a:r>
                <a:rPr lang="zh-CN" altLang="en-US" sz="1600" dirty="0">
                  <a:solidFill>
                    <a:srgbClr val="00B050"/>
                  </a:solidFill>
                  <a:latin typeface="+mn-ea"/>
                  <a:ea typeface="+mn-ea"/>
                </a:rPr>
                <a:t>静态数据成员</a:t>
              </a:r>
              <a:endParaRPr lang="en-US" altLang="zh-CN" sz="1600" dirty="0">
                <a:solidFill>
                  <a:srgbClr val="00B050"/>
                </a:solidFill>
                <a:latin typeface="+mn-ea"/>
                <a:ea typeface="+mn-ea"/>
              </a:endParaRPr>
            </a:p>
            <a:p>
              <a:r>
                <a:rPr lang="en-US" altLang="zh-CN" sz="1600" dirty="0"/>
                <a:t>    </a:t>
              </a:r>
              <a:r>
                <a:rPr lang="en-US" altLang="zh-CN" sz="1600" dirty="0">
                  <a:solidFill>
                    <a:srgbClr val="00B0F0"/>
                  </a:solidFill>
                </a:rPr>
                <a:t>static int rate;</a:t>
              </a:r>
            </a:p>
            <a:p>
              <a:r>
                <a:rPr lang="en-US" altLang="zh-CN" sz="1600" dirty="0"/>
                <a:t>} </a:t>
              </a:r>
            </a:p>
          </p:txBody>
        </p:sp>
        <p:sp>
          <p:nvSpPr>
            <p:cNvPr id="10" name="TextBox 50"/>
            <p:cNvSpPr txBox="1">
              <a:spLocks noChangeArrowheads="1"/>
            </p:cNvSpPr>
            <p:nvPr/>
          </p:nvSpPr>
          <p:spPr bwMode="auto">
            <a:xfrm>
              <a:off x="1057027" y="2589662"/>
              <a:ext cx="1311364" cy="372102"/>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b="1" dirty="0">
                  <a:solidFill>
                    <a:schemeClr val="bg1"/>
                  </a:solidFill>
                  <a:latin typeface="微软雅黑" pitchFamily="34" charset="-122"/>
                  <a:ea typeface="微软雅黑" pitchFamily="34" charset="-122"/>
                </a:rPr>
                <a:t>示例</a:t>
              </a:r>
              <a:endParaRPr lang="en-US" altLang="zh-CN" b="1" dirty="0">
                <a:solidFill>
                  <a:schemeClr val="bg1"/>
                </a:solidFill>
                <a:latin typeface="微软雅黑" pitchFamily="34" charset="-122"/>
                <a:ea typeface="微软雅黑" pitchFamily="34" charset="-122"/>
              </a:endParaRPr>
            </a:p>
          </p:txBody>
        </p:sp>
      </p:grpSp>
      <p:sp>
        <p:nvSpPr>
          <p:cNvPr id="16" name="矩形 15"/>
          <p:cNvSpPr/>
          <p:nvPr/>
        </p:nvSpPr>
        <p:spPr>
          <a:xfrm>
            <a:off x="1086032" y="3018696"/>
            <a:ext cx="2398273"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class </a:t>
            </a:r>
            <a:r>
              <a:rPr lang="zh-CN" altLang="en-US" dirty="0">
                <a:latin typeface="+mn-ea"/>
                <a:ea typeface="+mn-ea"/>
              </a:rPr>
              <a:t>类名 </a:t>
            </a:r>
            <a:r>
              <a:rPr lang="en-US" altLang="zh-CN" dirty="0">
                <a:latin typeface="+mn-ea"/>
                <a:ea typeface="+mn-ea"/>
              </a:rPr>
              <a:t>{</a:t>
            </a:r>
          </a:p>
          <a:p>
            <a:pPr>
              <a:lnSpc>
                <a:spcPct val="150000"/>
              </a:lnSpc>
            </a:pPr>
            <a:r>
              <a:rPr lang="zh-CN" altLang="en-US" dirty="0">
                <a:latin typeface="+mn-ea"/>
                <a:ea typeface="+mn-ea"/>
              </a:rPr>
              <a:t>    </a:t>
            </a:r>
            <a:r>
              <a:rPr lang="en-US" altLang="zh-CN" dirty="0">
                <a:solidFill>
                  <a:srgbClr val="00B0F0"/>
                </a:solidFill>
                <a:latin typeface="+mn-ea"/>
                <a:ea typeface="+mn-ea"/>
              </a:rPr>
              <a:t>static</a:t>
            </a:r>
            <a:r>
              <a:rPr lang="en-US" altLang="zh-CN" dirty="0">
                <a:latin typeface="+mn-ea"/>
                <a:ea typeface="+mn-ea"/>
              </a:rPr>
              <a:t> </a:t>
            </a:r>
            <a:r>
              <a:rPr lang="zh-CN" altLang="en-US" dirty="0">
                <a:solidFill>
                  <a:srgbClr val="00B0F0"/>
                </a:solidFill>
                <a:latin typeface="+mn-ea"/>
                <a:ea typeface="+mn-ea"/>
              </a:rPr>
              <a:t>成员名</a:t>
            </a:r>
            <a:r>
              <a:rPr lang="en-US" altLang="zh-CN" dirty="0">
                <a:solidFill>
                  <a:srgbClr val="00B0F0"/>
                </a:solidFill>
                <a:latin typeface="+mn-ea"/>
                <a:ea typeface="+mn-ea"/>
              </a:rPr>
              <a:t>;</a:t>
            </a:r>
          </a:p>
          <a:p>
            <a:pPr>
              <a:lnSpc>
                <a:spcPct val="150000"/>
              </a:lnSpc>
            </a:pPr>
            <a:r>
              <a:rPr lang="en-US" altLang="zh-CN" dirty="0">
                <a:latin typeface="+mn-ea"/>
                <a:ea typeface="+mn-ea"/>
              </a:rPr>
              <a:t>};</a:t>
            </a:r>
          </a:p>
        </p:txBody>
      </p:sp>
    </p:spTree>
    <p:extLst>
      <p:ext uri="{BB962C8B-B14F-4D97-AF65-F5344CB8AC3E}">
        <p14:creationId xmlns:p14="http://schemas.microsoft.com/office/powerpoint/2010/main" val="2683284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765498"/>
            <a:ext cx="11088000" cy="648072"/>
          </a:xfrm>
        </p:spPr>
        <p:txBody>
          <a:bodyPr>
            <a:noAutofit/>
          </a:bodyPr>
          <a:lstStyle/>
          <a:p>
            <a:pPr>
              <a:buFont typeface="Wingdings" panose="05000000000000000000" pitchFamily="2" charset="2"/>
              <a:buChar char="p"/>
            </a:pPr>
            <a:r>
              <a:rPr lang="zh-CN" altLang="en-US" dirty="0"/>
              <a:t>类静态成员</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23</a:t>
            </a:fld>
            <a:endParaRPr lang="en-GB" altLang="zh-CN">
              <a:solidFill>
                <a:srgbClr val="000000"/>
              </a:solidFill>
            </a:endParaRPr>
          </a:p>
        </p:txBody>
      </p:sp>
      <p:grpSp>
        <p:nvGrpSpPr>
          <p:cNvPr id="12" name="组合 11"/>
          <p:cNvGrpSpPr/>
          <p:nvPr/>
        </p:nvGrpSpPr>
        <p:grpSpPr>
          <a:xfrm>
            <a:off x="1461371" y="3861842"/>
            <a:ext cx="2448272" cy="2978053"/>
            <a:chOff x="1057027" y="2615201"/>
            <a:chExt cx="1728192" cy="2978053"/>
          </a:xfrm>
        </p:grpSpPr>
        <p:sp>
          <p:nvSpPr>
            <p:cNvPr id="8" name="矩形 7"/>
            <p:cNvSpPr/>
            <p:nvPr/>
          </p:nvSpPr>
          <p:spPr>
            <a:xfrm>
              <a:off x="1057028" y="2961764"/>
              <a:ext cx="1728191" cy="2631490"/>
            </a:xfrm>
            <a:prstGeom prst="rect">
              <a:avLst/>
            </a:prstGeom>
            <a:solidFill>
              <a:schemeClr val="bg1">
                <a:lumMod val="95000"/>
              </a:schemeClr>
            </a:solidFill>
          </p:spPr>
          <p:txBody>
            <a:bodyPr wrap="square">
              <a:spAutoFit/>
            </a:bodyPr>
            <a:lstStyle/>
            <a:p>
              <a:r>
                <a:rPr lang="en-US" altLang="zh-CN" sz="1500" dirty="0"/>
                <a:t>class Account {</a:t>
              </a:r>
            </a:p>
            <a:p>
              <a:r>
                <a:rPr lang="en-US" altLang="zh-CN" sz="1500" dirty="0"/>
                <a:t>public:</a:t>
              </a:r>
            </a:p>
            <a:p>
              <a:r>
                <a:rPr lang="en-US" altLang="zh-CN" sz="1500" dirty="0"/>
                <a:t>    </a:t>
              </a:r>
              <a:r>
                <a:rPr lang="en-US" altLang="zh-CN" sz="1500" dirty="0">
                  <a:solidFill>
                    <a:srgbClr val="00B050"/>
                  </a:solidFill>
                  <a:latin typeface="+mn-ea"/>
                  <a:ea typeface="+mn-ea"/>
                </a:rPr>
                <a:t>// </a:t>
              </a:r>
              <a:r>
                <a:rPr lang="zh-CN" altLang="en-US" sz="1500" dirty="0">
                  <a:solidFill>
                    <a:srgbClr val="00B050"/>
                  </a:solidFill>
                  <a:latin typeface="+mn-ea"/>
                  <a:ea typeface="+mn-ea"/>
                </a:rPr>
                <a:t>静态成员函数</a:t>
              </a:r>
              <a:endParaRPr lang="en-US" altLang="zh-CN" sz="1500" dirty="0">
                <a:solidFill>
                  <a:srgbClr val="00B050"/>
                </a:solidFill>
                <a:latin typeface="+mn-ea"/>
                <a:ea typeface="+mn-ea"/>
              </a:endParaRPr>
            </a:p>
            <a:p>
              <a:r>
                <a:rPr lang="en-US" altLang="zh-CN" sz="1500" dirty="0"/>
                <a:t>    </a:t>
              </a:r>
              <a:r>
                <a:rPr lang="en-US" altLang="zh-CN" sz="1500" dirty="0">
                  <a:solidFill>
                    <a:srgbClr val="00B0F0"/>
                  </a:solidFill>
                </a:rPr>
                <a:t>static int GetRate();</a:t>
              </a:r>
            </a:p>
            <a:p>
              <a:r>
                <a:rPr lang="en-US" altLang="zh-CN" sz="1500" dirty="0"/>
                <a:t>    void Calc();</a:t>
              </a:r>
            </a:p>
            <a:p>
              <a:r>
                <a:rPr lang="en-US" altLang="zh-CN" sz="1500" dirty="0"/>
                <a:t>private:</a:t>
              </a:r>
            </a:p>
            <a:p>
              <a:r>
                <a:rPr lang="en-US" altLang="zh-CN" sz="1500" dirty="0"/>
                <a:t>    </a:t>
              </a:r>
              <a:r>
                <a:rPr lang="en-US" altLang="zh-CN" sz="1500" dirty="0">
                  <a:solidFill>
                    <a:srgbClr val="00B050"/>
                  </a:solidFill>
                  <a:latin typeface="+mn-ea"/>
                  <a:ea typeface="+mn-ea"/>
                </a:rPr>
                <a:t>// </a:t>
              </a:r>
              <a:r>
                <a:rPr lang="zh-CN" altLang="en-US" sz="1500" dirty="0">
                  <a:solidFill>
                    <a:srgbClr val="00B050"/>
                  </a:solidFill>
                  <a:latin typeface="+mn-ea"/>
                  <a:ea typeface="+mn-ea"/>
                </a:rPr>
                <a:t>静态数据成员</a:t>
              </a:r>
              <a:endParaRPr lang="en-US" altLang="zh-CN" sz="1500" dirty="0">
                <a:solidFill>
                  <a:srgbClr val="00B050"/>
                </a:solidFill>
                <a:latin typeface="+mn-ea"/>
                <a:ea typeface="+mn-ea"/>
              </a:endParaRPr>
            </a:p>
            <a:p>
              <a:r>
                <a:rPr lang="en-US" altLang="zh-CN" sz="1500" dirty="0"/>
                <a:t>    </a:t>
              </a:r>
              <a:r>
                <a:rPr lang="en-US" altLang="zh-CN" sz="1500" dirty="0">
                  <a:solidFill>
                    <a:srgbClr val="00B0F0"/>
                  </a:solidFill>
                </a:rPr>
                <a:t>static int rate;</a:t>
              </a:r>
            </a:p>
            <a:p>
              <a:r>
                <a:rPr lang="en-US" altLang="zh-CN" sz="1500" dirty="0"/>
                <a:t>} </a:t>
              </a:r>
            </a:p>
            <a:p>
              <a:r>
                <a:rPr lang="en-US" altLang="zh-CN" sz="1500" dirty="0">
                  <a:solidFill>
                    <a:srgbClr val="00B050"/>
                  </a:solidFill>
                  <a:latin typeface="+mn-ea"/>
                  <a:ea typeface="+mn-ea"/>
                </a:rPr>
                <a:t>// </a:t>
              </a:r>
              <a:r>
                <a:rPr lang="zh-CN" altLang="en-US" sz="1500" dirty="0">
                  <a:solidFill>
                    <a:srgbClr val="00B050"/>
                  </a:solidFill>
                  <a:latin typeface="+mn-ea"/>
                  <a:ea typeface="+mn-ea"/>
                </a:rPr>
                <a:t>静态数据成员初始化</a:t>
              </a:r>
              <a:endParaRPr lang="en-US" altLang="zh-CN" sz="1500" dirty="0">
                <a:solidFill>
                  <a:srgbClr val="00B050"/>
                </a:solidFill>
                <a:latin typeface="+mn-ea"/>
                <a:ea typeface="+mn-ea"/>
              </a:endParaRPr>
            </a:p>
            <a:p>
              <a:r>
                <a:rPr lang="en-US" altLang="zh-CN" sz="1500" dirty="0"/>
                <a:t>int Account::rate = 1;</a:t>
              </a:r>
            </a:p>
          </p:txBody>
        </p:sp>
        <p:sp>
          <p:nvSpPr>
            <p:cNvPr id="10" name="TextBox 50"/>
            <p:cNvSpPr txBox="1">
              <a:spLocks noChangeArrowheads="1"/>
            </p:cNvSpPr>
            <p:nvPr/>
          </p:nvSpPr>
          <p:spPr bwMode="auto">
            <a:xfrm>
              <a:off x="1057027" y="2615201"/>
              <a:ext cx="1311364" cy="321024"/>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500" b="1" dirty="0">
                  <a:solidFill>
                    <a:schemeClr val="bg1"/>
                  </a:solidFill>
                  <a:latin typeface="微软雅黑" pitchFamily="34" charset="-122"/>
                  <a:ea typeface="微软雅黑" pitchFamily="34" charset="-122"/>
                </a:rPr>
                <a:t>示例</a:t>
              </a:r>
              <a:endParaRPr lang="en-US" altLang="zh-CN" sz="1500" b="1" dirty="0">
                <a:solidFill>
                  <a:schemeClr val="bg1"/>
                </a:solidFill>
                <a:latin typeface="微软雅黑" pitchFamily="34" charset="-122"/>
                <a:ea typeface="微软雅黑" pitchFamily="34" charset="-122"/>
              </a:endParaRPr>
            </a:p>
          </p:txBody>
        </p:sp>
      </p:grpSp>
      <p:sp>
        <p:nvSpPr>
          <p:cNvPr id="7" name="文本框 6"/>
          <p:cNvSpPr txBox="1"/>
          <p:nvPr/>
        </p:nvSpPr>
        <p:spPr>
          <a:xfrm>
            <a:off x="1057027" y="1227659"/>
            <a:ext cx="10081120" cy="2677656"/>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1600" dirty="0">
                <a:latin typeface="+mn-ea"/>
                <a:ea typeface="+mn-ea"/>
              </a:rPr>
              <a:t>静态数据成员属于整个类，即使没有任何对象创建，类的静态数据成员变量也存在</a:t>
            </a:r>
            <a:endParaRPr lang="en-US" altLang="zh-CN" sz="1600" dirty="0">
              <a:latin typeface="+mn-ea"/>
              <a:ea typeface="+mn-ea"/>
            </a:endParaRPr>
          </a:p>
          <a:p>
            <a:pPr marL="285750" indent="-285750">
              <a:lnSpc>
                <a:spcPct val="150000"/>
              </a:lnSpc>
              <a:buFont typeface="Wingdings" panose="05000000000000000000" pitchFamily="2" charset="2"/>
              <a:buChar char="n"/>
            </a:pPr>
            <a:r>
              <a:rPr lang="zh-CN" altLang="en-US" sz="1600" dirty="0">
                <a:latin typeface="+mn-ea"/>
                <a:ea typeface="+mn-ea"/>
              </a:rPr>
              <a:t>静态数据成员的存在不依赖于任何类对象的存在，类的静态数据成员应该在代码中被显式地初始化，一般要在类外进行</a:t>
            </a:r>
            <a:endParaRPr lang="en-US" altLang="zh-CN" sz="1600" dirty="0">
              <a:latin typeface="+mn-ea"/>
              <a:ea typeface="+mn-ea"/>
            </a:endParaRPr>
          </a:p>
          <a:p>
            <a:pPr marL="285750" indent="-285750">
              <a:lnSpc>
                <a:spcPct val="150000"/>
              </a:lnSpc>
              <a:buFont typeface="Wingdings" panose="05000000000000000000" pitchFamily="2" charset="2"/>
              <a:buChar char="n"/>
            </a:pPr>
            <a:r>
              <a:rPr lang="zh-CN" altLang="en-US" sz="1600" dirty="0">
                <a:latin typeface="+mn-ea"/>
                <a:ea typeface="+mn-ea"/>
              </a:rPr>
              <a:t>类的静态成员函数无法直接访问普通数据成员（可以通过对象名间接的访问），而类的任何成员函数都可以访问类的静态数据成员</a:t>
            </a:r>
            <a:endParaRPr lang="en-US" altLang="zh-CN" sz="1600" dirty="0">
              <a:latin typeface="+mn-ea"/>
              <a:ea typeface="+mn-ea"/>
            </a:endParaRPr>
          </a:p>
          <a:p>
            <a:pPr marL="285750" indent="-285750">
              <a:lnSpc>
                <a:spcPct val="150000"/>
              </a:lnSpc>
              <a:buFont typeface="Wingdings" panose="05000000000000000000" pitchFamily="2" charset="2"/>
              <a:buChar char="n"/>
            </a:pPr>
            <a:r>
              <a:rPr lang="zh-CN" altLang="en-US" sz="1600" dirty="0">
                <a:latin typeface="+mn-ea"/>
                <a:ea typeface="+mn-ea"/>
              </a:rPr>
              <a:t>外部访问类的静态成员能直接通过类名来访问</a:t>
            </a:r>
            <a:endParaRPr lang="en-US" altLang="zh-CN" sz="1600" dirty="0">
              <a:latin typeface="+mn-ea"/>
              <a:ea typeface="+mn-ea"/>
            </a:endParaRPr>
          </a:p>
          <a:p>
            <a:pPr marL="285750" indent="-285750">
              <a:lnSpc>
                <a:spcPct val="150000"/>
              </a:lnSpc>
              <a:buFont typeface="Wingdings" panose="05000000000000000000" pitchFamily="2" charset="2"/>
              <a:buChar char="n"/>
            </a:pPr>
            <a:r>
              <a:rPr lang="zh-CN" altLang="en-US" sz="1600" dirty="0">
                <a:latin typeface="+mn-ea"/>
                <a:ea typeface="+mn-ea"/>
              </a:rPr>
              <a:t>静态成员和类的普通成员一样，也具有</a:t>
            </a:r>
            <a:r>
              <a:rPr lang="en-US" altLang="zh-CN" sz="1600" dirty="0">
                <a:latin typeface="+mn-ea"/>
                <a:ea typeface="+mn-ea"/>
              </a:rPr>
              <a:t>public</a:t>
            </a:r>
            <a:r>
              <a:rPr lang="zh-CN" altLang="en-US" sz="1600" dirty="0">
                <a:latin typeface="+mn-ea"/>
                <a:ea typeface="+mn-ea"/>
              </a:rPr>
              <a:t>、</a:t>
            </a:r>
            <a:r>
              <a:rPr lang="en-US" altLang="zh-CN" sz="1600" dirty="0">
                <a:latin typeface="+mn-ea"/>
                <a:ea typeface="+mn-ea"/>
              </a:rPr>
              <a:t>protected</a:t>
            </a:r>
            <a:r>
              <a:rPr lang="zh-CN" altLang="en-US" sz="1600" dirty="0">
                <a:latin typeface="+mn-ea"/>
                <a:ea typeface="+mn-ea"/>
              </a:rPr>
              <a:t>、</a:t>
            </a:r>
            <a:r>
              <a:rPr lang="en-US" altLang="zh-CN" sz="1600" dirty="0">
                <a:latin typeface="+mn-ea"/>
                <a:ea typeface="+mn-ea"/>
              </a:rPr>
              <a:t>private 3</a:t>
            </a:r>
            <a:r>
              <a:rPr lang="zh-CN" altLang="en-US" sz="1600" dirty="0">
                <a:latin typeface="+mn-ea"/>
                <a:ea typeface="+mn-ea"/>
              </a:rPr>
              <a:t>种访问控制方式</a:t>
            </a:r>
          </a:p>
        </p:txBody>
      </p:sp>
      <p:grpSp>
        <p:nvGrpSpPr>
          <p:cNvPr id="13" name="组合 12"/>
          <p:cNvGrpSpPr/>
          <p:nvPr/>
        </p:nvGrpSpPr>
        <p:grpSpPr>
          <a:xfrm>
            <a:off x="4201548" y="3861842"/>
            <a:ext cx="2448272" cy="1593058"/>
            <a:chOff x="1057027" y="2615201"/>
            <a:chExt cx="1728192" cy="1593058"/>
          </a:xfrm>
        </p:grpSpPr>
        <p:sp>
          <p:nvSpPr>
            <p:cNvPr id="14" name="矩形 13"/>
            <p:cNvSpPr/>
            <p:nvPr/>
          </p:nvSpPr>
          <p:spPr>
            <a:xfrm>
              <a:off x="1057028" y="2961764"/>
              <a:ext cx="1728191" cy="1246495"/>
            </a:xfrm>
            <a:prstGeom prst="rect">
              <a:avLst/>
            </a:prstGeom>
            <a:solidFill>
              <a:schemeClr val="bg1">
                <a:lumMod val="95000"/>
              </a:schemeClr>
            </a:solidFill>
          </p:spPr>
          <p:txBody>
            <a:bodyPr wrap="square">
              <a:spAutoFit/>
            </a:bodyPr>
            <a:lstStyle/>
            <a:p>
              <a:r>
                <a:rPr lang="en-US" altLang="zh-CN" sz="1500" dirty="0">
                  <a:cs typeface="Calibri" panose="020F0502020204030204" pitchFamily="34" charset="0"/>
                </a:rPr>
                <a:t>Account </a:t>
              </a:r>
              <a:r>
                <a:rPr lang="en-US" altLang="zh-CN" sz="1500" dirty="0" err="1">
                  <a:cs typeface="Calibri" panose="020F0502020204030204" pitchFamily="34" charset="0"/>
                </a:rPr>
                <a:t>acc</a:t>
              </a:r>
              <a:r>
                <a:rPr lang="en-US" altLang="zh-CN" sz="1500" dirty="0">
                  <a:cs typeface="Calibri" panose="020F0502020204030204" pitchFamily="34" charset="0"/>
                </a:rPr>
                <a:t>;</a:t>
              </a:r>
            </a:p>
            <a:p>
              <a:r>
                <a:rPr lang="en-US" altLang="zh-CN" sz="1500" dirty="0">
                  <a:solidFill>
                    <a:srgbClr val="00B050"/>
                  </a:solidFill>
                  <a:ea typeface="+mn-ea"/>
                  <a:cs typeface="Calibri" panose="020F0502020204030204" pitchFamily="34" charset="0"/>
                </a:rPr>
                <a:t>// </a:t>
              </a:r>
              <a:r>
                <a:rPr lang="zh-CN" altLang="en-US" sz="1500" dirty="0">
                  <a:solidFill>
                    <a:srgbClr val="00B050"/>
                  </a:solidFill>
                  <a:ea typeface="+mn-ea"/>
                  <a:cs typeface="Calibri" panose="020F0502020204030204" pitchFamily="34" charset="0"/>
                </a:rPr>
                <a:t>通过类对象访问</a:t>
              </a:r>
              <a:endParaRPr lang="en-US" altLang="zh-CN" sz="1500" dirty="0">
                <a:solidFill>
                  <a:srgbClr val="00B050"/>
                </a:solidFill>
                <a:ea typeface="+mn-ea"/>
                <a:cs typeface="Calibri" panose="020F0502020204030204" pitchFamily="34" charset="0"/>
              </a:endParaRPr>
            </a:p>
            <a:p>
              <a:r>
                <a:rPr lang="en-US" altLang="zh-CN" sz="1500" dirty="0">
                  <a:ea typeface="+mn-ea"/>
                  <a:cs typeface="Calibri" panose="020F0502020204030204" pitchFamily="34" charset="0"/>
                </a:rPr>
                <a:t>int rate = acc.GetRate();</a:t>
              </a:r>
            </a:p>
            <a:p>
              <a:r>
                <a:rPr lang="en-US" altLang="zh-CN" sz="1500" dirty="0">
                  <a:solidFill>
                    <a:srgbClr val="00B050"/>
                  </a:solidFill>
                  <a:ea typeface="+mn-ea"/>
                  <a:cs typeface="Calibri" panose="020F0502020204030204" pitchFamily="34" charset="0"/>
                </a:rPr>
                <a:t>// </a:t>
              </a:r>
              <a:r>
                <a:rPr lang="zh-CN" altLang="en-US" sz="1500" dirty="0">
                  <a:solidFill>
                    <a:srgbClr val="00B050"/>
                  </a:solidFill>
                  <a:ea typeface="+mn-ea"/>
                  <a:cs typeface="Calibri" panose="020F0502020204030204" pitchFamily="34" charset="0"/>
                </a:rPr>
                <a:t>通过类名访问</a:t>
              </a:r>
              <a:endParaRPr lang="en-US" altLang="zh-CN" sz="1500" dirty="0">
                <a:solidFill>
                  <a:srgbClr val="00B050"/>
                </a:solidFill>
                <a:ea typeface="+mn-ea"/>
                <a:cs typeface="Calibri" panose="020F0502020204030204" pitchFamily="34" charset="0"/>
              </a:endParaRPr>
            </a:p>
            <a:p>
              <a:r>
                <a:rPr lang="en-US" altLang="zh-CN" sz="1500" dirty="0">
                  <a:cs typeface="Calibri" panose="020F0502020204030204" pitchFamily="34" charset="0"/>
                </a:rPr>
                <a:t>int rate = Account::GetRate();</a:t>
              </a:r>
            </a:p>
          </p:txBody>
        </p:sp>
        <p:sp>
          <p:nvSpPr>
            <p:cNvPr id="15" name="TextBox 50"/>
            <p:cNvSpPr txBox="1">
              <a:spLocks noChangeArrowheads="1"/>
            </p:cNvSpPr>
            <p:nvPr/>
          </p:nvSpPr>
          <p:spPr bwMode="auto">
            <a:xfrm>
              <a:off x="1057027" y="2615201"/>
              <a:ext cx="1311364" cy="321024"/>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500" b="1" dirty="0">
                  <a:solidFill>
                    <a:schemeClr val="bg1"/>
                  </a:solidFill>
                  <a:latin typeface="微软雅黑" pitchFamily="34" charset="-122"/>
                  <a:ea typeface="微软雅黑" pitchFamily="34" charset="-122"/>
                </a:rPr>
                <a:t>示例</a:t>
              </a:r>
              <a:endParaRPr lang="en-US" altLang="zh-CN" sz="1500" b="1" dirty="0">
                <a:solidFill>
                  <a:schemeClr val="bg1"/>
                </a:solidFill>
                <a:latin typeface="微软雅黑" pitchFamily="34" charset="-122"/>
                <a:ea typeface="微软雅黑" pitchFamily="34" charset="-122"/>
              </a:endParaRPr>
            </a:p>
          </p:txBody>
        </p:sp>
      </p:grpSp>
      <p:grpSp>
        <p:nvGrpSpPr>
          <p:cNvPr id="17" name="组合 16"/>
          <p:cNvGrpSpPr/>
          <p:nvPr/>
        </p:nvGrpSpPr>
        <p:grpSpPr>
          <a:xfrm>
            <a:off x="7101837" y="3837455"/>
            <a:ext cx="2956190" cy="1593058"/>
            <a:chOff x="1057027" y="2615201"/>
            <a:chExt cx="1728192" cy="1593058"/>
          </a:xfrm>
        </p:grpSpPr>
        <p:sp>
          <p:nvSpPr>
            <p:cNvPr id="18" name="矩形 17"/>
            <p:cNvSpPr/>
            <p:nvPr/>
          </p:nvSpPr>
          <p:spPr>
            <a:xfrm>
              <a:off x="1057028" y="2961764"/>
              <a:ext cx="1728191" cy="1246495"/>
            </a:xfrm>
            <a:prstGeom prst="rect">
              <a:avLst/>
            </a:prstGeom>
            <a:solidFill>
              <a:schemeClr val="bg1">
                <a:lumMod val="95000"/>
              </a:schemeClr>
            </a:solidFill>
          </p:spPr>
          <p:txBody>
            <a:bodyPr wrap="square">
              <a:spAutoFit/>
            </a:bodyPr>
            <a:lstStyle/>
            <a:p>
              <a:r>
                <a:rPr lang="en-US" altLang="zh-CN" sz="1500" dirty="0">
                  <a:cs typeface="Calibri" panose="020F0502020204030204" pitchFamily="34" charset="0"/>
                </a:rPr>
                <a:t>void Account::Calc()</a:t>
              </a:r>
            </a:p>
            <a:p>
              <a:r>
                <a:rPr lang="en-US" altLang="zh-CN" sz="1500" dirty="0">
                  <a:cs typeface="Calibri" panose="020F0502020204030204" pitchFamily="34" charset="0"/>
                </a:rPr>
                <a:t>{</a:t>
              </a:r>
            </a:p>
            <a:p>
              <a:r>
                <a:rPr lang="en-US" altLang="zh-CN" sz="1500" dirty="0">
                  <a:cs typeface="Calibri" panose="020F0502020204030204" pitchFamily="34" charset="0"/>
                </a:rPr>
                <a:t>    </a:t>
              </a:r>
              <a:r>
                <a:rPr lang="en-US" altLang="zh-CN" sz="1500" dirty="0">
                  <a:solidFill>
                    <a:srgbClr val="00B050"/>
                  </a:solidFill>
                  <a:latin typeface="+mn-ea"/>
                  <a:ea typeface="+mn-ea"/>
                  <a:cs typeface="Calibri" panose="020F0502020204030204" pitchFamily="34" charset="0"/>
                </a:rPr>
                <a:t>// </a:t>
              </a:r>
              <a:r>
                <a:rPr lang="zh-CN" altLang="en-US" sz="1500" dirty="0">
                  <a:solidFill>
                    <a:srgbClr val="00B050"/>
                  </a:solidFill>
                  <a:latin typeface="+mn-ea"/>
                  <a:ea typeface="+mn-ea"/>
                  <a:cs typeface="Calibri" panose="020F0502020204030204" pitchFamily="34" charset="0"/>
                </a:rPr>
                <a:t>类成员函数访问静态成员</a:t>
              </a:r>
              <a:endParaRPr lang="en-US" altLang="zh-CN" sz="1500" dirty="0">
                <a:solidFill>
                  <a:srgbClr val="00B050"/>
                </a:solidFill>
                <a:latin typeface="+mn-ea"/>
                <a:ea typeface="+mn-ea"/>
                <a:cs typeface="Calibri" panose="020F0502020204030204" pitchFamily="34" charset="0"/>
              </a:endParaRPr>
            </a:p>
            <a:p>
              <a:r>
                <a:rPr lang="en-US" altLang="zh-CN" sz="1500" dirty="0">
                  <a:cs typeface="Calibri" panose="020F0502020204030204" pitchFamily="34" charset="0"/>
                </a:rPr>
                <a:t>    int r = rate;</a:t>
              </a:r>
            </a:p>
            <a:p>
              <a:r>
                <a:rPr lang="en-US" altLang="zh-CN" sz="1500" dirty="0">
                  <a:cs typeface="Calibri" panose="020F0502020204030204" pitchFamily="34" charset="0"/>
                </a:rPr>
                <a:t>}</a:t>
              </a:r>
            </a:p>
          </p:txBody>
        </p:sp>
        <p:sp>
          <p:nvSpPr>
            <p:cNvPr id="19" name="TextBox 50"/>
            <p:cNvSpPr txBox="1">
              <a:spLocks noChangeArrowheads="1"/>
            </p:cNvSpPr>
            <p:nvPr/>
          </p:nvSpPr>
          <p:spPr bwMode="auto">
            <a:xfrm>
              <a:off x="1057027" y="2615201"/>
              <a:ext cx="1311364" cy="321024"/>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500" b="1" dirty="0">
                  <a:solidFill>
                    <a:schemeClr val="bg1"/>
                  </a:solidFill>
                  <a:latin typeface="微软雅黑" pitchFamily="34" charset="-122"/>
                  <a:ea typeface="微软雅黑" pitchFamily="34" charset="-122"/>
                </a:rPr>
                <a:t>示例</a:t>
              </a:r>
              <a:endParaRPr lang="en-US" altLang="zh-CN" sz="15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286909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类</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友元</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24</a:t>
            </a:fld>
            <a:endParaRPr lang="en-GB" altLang="zh-CN">
              <a:solidFill>
                <a:srgbClr val="000000"/>
              </a:solidFill>
            </a:endParaRPr>
          </a:p>
        </p:txBody>
      </p:sp>
      <p:sp>
        <p:nvSpPr>
          <p:cNvPr id="9" name="矩形 8"/>
          <p:cNvSpPr/>
          <p:nvPr/>
        </p:nvSpPr>
        <p:spPr>
          <a:xfrm>
            <a:off x="985018" y="1341562"/>
            <a:ext cx="11017225" cy="1015663"/>
          </a:xfrm>
          <a:prstGeom prst="rect">
            <a:avLst/>
          </a:prstGeom>
        </p:spPr>
        <p:txBody>
          <a:bodyPr wrap="square">
            <a:spAutoFit/>
          </a:bodyPr>
          <a:lstStyle/>
          <a:p>
            <a:pPr>
              <a:lnSpc>
                <a:spcPct val="150000"/>
              </a:lnSpc>
            </a:pPr>
            <a:r>
              <a:rPr lang="zh-CN" altLang="en-US" sz="2000" dirty="0">
                <a:latin typeface="+mn-ea"/>
                <a:ea typeface="+mn-ea"/>
              </a:rPr>
              <a:t>某些情况下，允许特定的非成员函数访问一个类的私有成员（但这在一定程度上破坏了类的封装）</a:t>
            </a:r>
            <a:endParaRPr lang="en-US" altLang="zh-CN" sz="2000" dirty="0">
              <a:latin typeface="+mn-ea"/>
              <a:ea typeface="+mn-ea"/>
            </a:endParaRPr>
          </a:p>
          <a:p>
            <a:pPr>
              <a:lnSpc>
                <a:spcPct val="150000"/>
              </a:lnSpc>
            </a:pPr>
            <a:r>
              <a:rPr lang="zh-CN" altLang="en-US" sz="2000" b="1" dirty="0">
                <a:latin typeface="+mn-ea"/>
                <a:ea typeface="+mn-ea"/>
              </a:rPr>
              <a:t>友元</a:t>
            </a:r>
            <a:r>
              <a:rPr lang="zh-CN" altLang="en-US" sz="2000" dirty="0">
                <a:latin typeface="+mn-ea"/>
                <a:ea typeface="+mn-ea"/>
              </a:rPr>
              <a:t>机制允许一个类将对其非公有成员的访问权限授予指定的函数或类，以关键字</a:t>
            </a:r>
            <a:r>
              <a:rPr lang="en-US" altLang="zh-CN" sz="2000" dirty="0">
                <a:solidFill>
                  <a:srgbClr val="00B0F0"/>
                </a:solidFill>
                <a:latin typeface="+mn-ea"/>
              </a:rPr>
              <a:t>friend</a:t>
            </a:r>
            <a:r>
              <a:rPr lang="zh-CN" altLang="en-US" sz="2000" dirty="0">
                <a:latin typeface="+mn-ea"/>
                <a:ea typeface="+mn-ea"/>
              </a:rPr>
              <a:t>开始</a:t>
            </a:r>
            <a:endParaRPr lang="en-US" altLang="zh-CN" sz="2000" dirty="0">
              <a:latin typeface="+mn-ea"/>
              <a:ea typeface="+mn-ea"/>
            </a:endParaRPr>
          </a:p>
        </p:txBody>
      </p:sp>
      <p:grpSp>
        <p:nvGrpSpPr>
          <p:cNvPr id="12" name="组合 11"/>
          <p:cNvGrpSpPr/>
          <p:nvPr/>
        </p:nvGrpSpPr>
        <p:grpSpPr>
          <a:xfrm>
            <a:off x="1057027" y="2493690"/>
            <a:ext cx="4896544" cy="1941762"/>
            <a:chOff x="1057027" y="2589662"/>
            <a:chExt cx="3456384" cy="1941762"/>
          </a:xfrm>
        </p:grpSpPr>
        <p:sp>
          <p:nvSpPr>
            <p:cNvPr id="8" name="矩形 7"/>
            <p:cNvSpPr/>
            <p:nvPr/>
          </p:nvSpPr>
          <p:spPr>
            <a:xfrm>
              <a:off x="1057028" y="2961764"/>
              <a:ext cx="3456383" cy="1569660"/>
            </a:xfrm>
            <a:prstGeom prst="rect">
              <a:avLst/>
            </a:prstGeom>
            <a:solidFill>
              <a:schemeClr val="bg1">
                <a:lumMod val="95000"/>
              </a:schemeClr>
            </a:solidFill>
          </p:spPr>
          <p:txBody>
            <a:bodyPr wrap="square">
              <a:spAutoFit/>
            </a:bodyPr>
            <a:lstStyle/>
            <a:p>
              <a:r>
                <a:rPr lang="en-US" altLang="zh-CN" sz="1600" dirty="0"/>
                <a:t>class Account {</a:t>
              </a:r>
            </a:p>
            <a:p>
              <a:r>
                <a:rPr lang="en-US" altLang="zh-CN" sz="1600" dirty="0">
                  <a:solidFill>
                    <a:srgbClr val="00B0F0"/>
                  </a:solidFill>
                </a:rPr>
                <a:t>friend</a:t>
              </a:r>
              <a:r>
                <a:rPr lang="en-US" altLang="zh-CN" sz="1600" dirty="0"/>
                <a:t> void friend_sample_func(const Account&amp; account);</a:t>
              </a:r>
              <a:endParaRPr lang="en-US" altLang="zh-CN" sz="1600" dirty="0">
                <a:solidFill>
                  <a:srgbClr val="00B050"/>
                </a:solidFill>
                <a:latin typeface="+mn-ea"/>
                <a:ea typeface="+mn-ea"/>
              </a:endParaRPr>
            </a:p>
            <a:p>
              <a:r>
                <a:rPr lang="en-US" altLang="zh-CN" sz="1600" dirty="0"/>
                <a:t>private:</a:t>
              </a:r>
            </a:p>
            <a:p>
              <a:r>
                <a:rPr lang="en-US" altLang="zh-CN" sz="1600" dirty="0"/>
                <a:t>    </a:t>
              </a:r>
              <a:r>
                <a:rPr lang="en-US" altLang="zh-CN" sz="1600" dirty="0">
                  <a:solidFill>
                    <a:srgbClr val="00B050"/>
                  </a:solidFill>
                  <a:latin typeface="+mn-ea"/>
                  <a:ea typeface="+mn-ea"/>
                </a:rPr>
                <a:t>// </a:t>
              </a:r>
              <a:r>
                <a:rPr lang="zh-CN" altLang="en-US" sz="1600" dirty="0">
                  <a:solidFill>
                    <a:srgbClr val="00B050"/>
                  </a:solidFill>
                  <a:latin typeface="+mn-ea"/>
                  <a:ea typeface="+mn-ea"/>
                </a:rPr>
                <a:t>私有数据成员</a:t>
              </a:r>
              <a:endParaRPr lang="en-US" altLang="zh-CN" sz="1600" dirty="0">
                <a:solidFill>
                  <a:srgbClr val="00B050"/>
                </a:solidFill>
                <a:latin typeface="+mn-ea"/>
                <a:ea typeface="+mn-ea"/>
              </a:endParaRPr>
            </a:p>
            <a:p>
              <a:r>
                <a:rPr lang="en-US" altLang="zh-CN" sz="1600" dirty="0">
                  <a:solidFill>
                    <a:srgbClr val="00B0F0"/>
                  </a:solidFill>
                </a:rPr>
                <a:t>    </a:t>
              </a:r>
              <a:r>
                <a:rPr lang="en-US" altLang="zh-CN" sz="1600" dirty="0"/>
                <a:t>int </a:t>
              </a:r>
              <a:r>
                <a:rPr lang="en-US" altLang="zh-CN" sz="1600" dirty="0">
                  <a:solidFill>
                    <a:srgbClr val="7030A0"/>
                  </a:solidFill>
                </a:rPr>
                <a:t>blance</a:t>
              </a:r>
              <a:r>
                <a:rPr lang="en-US" altLang="zh-CN" sz="1600" dirty="0"/>
                <a:t>;</a:t>
              </a:r>
            </a:p>
            <a:p>
              <a:r>
                <a:rPr lang="en-US" altLang="zh-CN" sz="1600" dirty="0"/>
                <a:t>} </a:t>
              </a:r>
            </a:p>
          </p:txBody>
        </p:sp>
        <p:sp>
          <p:nvSpPr>
            <p:cNvPr id="10" name="TextBox 50"/>
            <p:cNvSpPr txBox="1">
              <a:spLocks noChangeArrowheads="1"/>
            </p:cNvSpPr>
            <p:nvPr/>
          </p:nvSpPr>
          <p:spPr bwMode="auto">
            <a:xfrm>
              <a:off x="1057027" y="2589662"/>
              <a:ext cx="1311364" cy="372102"/>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b="1" dirty="0">
                  <a:solidFill>
                    <a:schemeClr val="bg1"/>
                  </a:solidFill>
                  <a:latin typeface="微软雅黑" pitchFamily="34" charset="-122"/>
                  <a:ea typeface="微软雅黑" pitchFamily="34" charset="-122"/>
                </a:rPr>
                <a:t>示例</a:t>
              </a:r>
              <a:endParaRPr lang="en-US" altLang="zh-CN" b="1" dirty="0">
                <a:solidFill>
                  <a:schemeClr val="bg1"/>
                </a:solidFill>
                <a:latin typeface="微软雅黑" pitchFamily="34" charset="-122"/>
                <a:ea typeface="微软雅黑" pitchFamily="34" charset="-122"/>
              </a:endParaRPr>
            </a:p>
          </p:txBody>
        </p:sp>
      </p:grpSp>
      <p:sp>
        <p:nvSpPr>
          <p:cNvPr id="6" name="矩形 5"/>
          <p:cNvSpPr/>
          <p:nvPr/>
        </p:nvSpPr>
        <p:spPr>
          <a:xfrm>
            <a:off x="1060283" y="4595326"/>
            <a:ext cx="4893288" cy="1077218"/>
          </a:xfrm>
          <a:prstGeom prst="rect">
            <a:avLst/>
          </a:prstGeom>
          <a:solidFill>
            <a:schemeClr val="bg1">
              <a:lumMod val="95000"/>
            </a:schemeClr>
          </a:solidFill>
        </p:spPr>
        <p:txBody>
          <a:bodyPr wrap="square">
            <a:spAutoFit/>
          </a:bodyPr>
          <a:lstStyle/>
          <a:p>
            <a:r>
              <a:rPr lang="en-US" altLang="zh-CN" sz="1600" dirty="0"/>
              <a:t>void friend_sample_func(const Account&amp; account)</a:t>
            </a:r>
          </a:p>
          <a:p>
            <a:r>
              <a:rPr lang="en-US" altLang="zh-CN" sz="1600" dirty="0"/>
              <a:t>{</a:t>
            </a:r>
          </a:p>
          <a:p>
            <a:r>
              <a:rPr lang="en-US" altLang="zh-CN" sz="1600" dirty="0"/>
              <a:t>    std::cout &lt;&lt; “blance is ” &lt;&lt; account.</a:t>
            </a:r>
            <a:r>
              <a:rPr lang="en-US" altLang="zh-CN" sz="1600" dirty="0">
                <a:solidFill>
                  <a:srgbClr val="7030A0"/>
                </a:solidFill>
              </a:rPr>
              <a:t> blance</a:t>
            </a:r>
            <a:r>
              <a:rPr lang="en-US" altLang="zh-CN" sz="1600" dirty="0"/>
              <a:t>;</a:t>
            </a:r>
          </a:p>
          <a:p>
            <a:r>
              <a:rPr lang="en-US" altLang="zh-CN" sz="1600" dirty="0"/>
              <a:t>}</a:t>
            </a:r>
            <a:endParaRPr lang="zh-CN" altLang="en-US" sz="1600" dirty="0"/>
          </a:p>
        </p:txBody>
      </p:sp>
      <p:grpSp>
        <p:nvGrpSpPr>
          <p:cNvPr id="18" name="组合 17"/>
          <p:cNvGrpSpPr/>
          <p:nvPr/>
        </p:nvGrpSpPr>
        <p:grpSpPr>
          <a:xfrm>
            <a:off x="6241603" y="2493690"/>
            <a:ext cx="4896544" cy="1941762"/>
            <a:chOff x="1057027" y="2589662"/>
            <a:chExt cx="3456384" cy="1941762"/>
          </a:xfrm>
        </p:grpSpPr>
        <p:sp>
          <p:nvSpPr>
            <p:cNvPr id="19" name="矩形 18"/>
            <p:cNvSpPr/>
            <p:nvPr/>
          </p:nvSpPr>
          <p:spPr>
            <a:xfrm>
              <a:off x="1057028" y="2961764"/>
              <a:ext cx="3456383" cy="1569660"/>
            </a:xfrm>
            <a:prstGeom prst="rect">
              <a:avLst/>
            </a:prstGeom>
            <a:solidFill>
              <a:schemeClr val="bg1">
                <a:lumMod val="95000"/>
              </a:schemeClr>
            </a:solidFill>
          </p:spPr>
          <p:txBody>
            <a:bodyPr wrap="square">
              <a:spAutoFit/>
            </a:bodyPr>
            <a:lstStyle/>
            <a:p>
              <a:r>
                <a:rPr lang="en-US" altLang="zh-CN" sz="1600" dirty="0"/>
                <a:t>class Account {</a:t>
              </a:r>
            </a:p>
            <a:p>
              <a:r>
                <a:rPr lang="en-US" altLang="zh-CN" sz="1600" dirty="0">
                  <a:solidFill>
                    <a:srgbClr val="00B0F0"/>
                  </a:solidFill>
                </a:rPr>
                <a:t>friend</a:t>
              </a:r>
              <a:r>
                <a:rPr lang="en-US" altLang="zh-CN" sz="1600" dirty="0"/>
                <a:t> </a:t>
              </a:r>
              <a:r>
                <a:rPr lang="en-US" altLang="zh-CN" sz="1600" dirty="0">
                  <a:solidFill>
                    <a:srgbClr val="0000FF"/>
                  </a:solidFill>
                </a:rPr>
                <a:t>class</a:t>
              </a:r>
              <a:r>
                <a:rPr lang="en-US" altLang="zh-CN" sz="1600" dirty="0"/>
                <a:t> AccountMgr;</a:t>
              </a:r>
              <a:endParaRPr lang="en-US" altLang="zh-CN" sz="1600" dirty="0">
                <a:solidFill>
                  <a:srgbClr val="00B050"/>
                </a:solidFill>
                <a:latin typeface="+mn-ea"/>
                <a:ea typeface="+mn-ea"/>
              </a:endParaRPr>
            </a:p>
            <a:p>
              <a:r>
                <a:rPr lang="en-US" altLang="zh-CN" sz="1600" dirty="0"/>
                <a:t>private:</a:t>
              </a:r>
            </a:p>
            <a:p>
              <a:r>
                <a:rPr lang="en-US" altLang="zh-CN" sz="1600" dirty="0"/>
                <a:t>    </a:t>
              </a:r>
              <a:r>
                <a:rPr lang="en-US" altLang="zh-CN" sz="1600" dirty="0">
                  <a:solidFill>
                    <a:srgbClr val="00B050"/>
                  </a:solidFill>
                  <a:latin typeface="+mn-ea"/>
                  <a:ea typeface="+mn-ea"/>
                </a:rPr>
                <a:t>// </a:t>
              </a:r>
              <a:r>
                <a:rPr lang="zh-CN" altLang="en-US" sz="1600" dirty="0">
                  <a:solidFill>
                    <a:srgbClr val="00B050"/>
                  </a:solidFill>
                  <a:latin typeface="+mn-ea"/>
                  <a:ea typeface="+mn-ea"/>
                </a:rPr>
                <a:t>私有数据成员</a:t>
              </a:r>
              <a:endParaRPr lang="en-US" altLang="zh-CN" sz="1600" dirty="0">
                <a:solidFill>
                  <a:srgbClr val="00B050"/>
                </a:solidFill>
                <a:latin typeface="+mn-ea"/>
                <a:ea typeface="+mn-ea"/>
              </a:endParaRPr>
            </a:p>
            <a:p>
              <a:r>
                <a:rPr lang="en-US" altLang="zh-CN" sz="1600" dirty="0">
                  <a:solidFill>
                    <a:srgbClr val="00B0F0"/>
                  </a:solidFill>
                </a:rPr>
                <a:t>    </a:t>
              </a:r>
              <a:r>
                <a:rPr lang="en-US" altLang="zh-CN" sz="1600" dirty="0"/>
                <a:t>int </a:t>
              </a:r>
              <a:r>
                <a:rPr lang="en-US" altLang="zh-CN" sz="1600" dirty="0">
                  <a:solidFill>
                    <a:srgbClr val="7030A0"/>
                  </a:solidFill>
                </a:rPr>
                <a:t>blance</a:t>
              </a:r>
              <a:r>
                <a:rPr lang="en-US" altLang="zh-CN" sz="1600" dirty="0"/>
                <a:t>;</a:t>
              </a:r>
            </a:p>
            <a:p>
              <a:r>
                <a:rPr lang="en-US" altLang="zh-CN" sz="1600" dirty="0"/>
                <a:t>} </a:t>
              </a:r>
            </a:p>
          </p:txBody>
        </p:sp>
        <p:sp>
          <p:nvSpPr>
            <p:cNvPr id="20" name="TextBox 50"/>
            <p:cNvSpPr txBox="1">
              <a:spLocks noChangeArrowheads="1"/>
            </p:cNvSpPr>
            <p:nvPr/>
          </p:nvSpPr>
          <p:spPr bwMode="auto">
            <a:xfrm>
              <a:off x="1057027" y="2589662"/>
              <a:ext cx="1311364" cy="372102"/>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b="1" dirty="0">
                  <a:solidFill>
                    <a:schemeClr val="bg1"/>
                  </a:solidFill>
                  <a:latin typeface="微软雅黑" pitchFamily="34" charset="-122"/>
                  <a:ea typeface="微软雅黑" pitchFamily="34" charset="-122"/>
                </a:rPr>
                <a:t>示例</a:t>
              </a:r>
              <a:endParaRPr lang="en-US" altLang="zh-CN" b="1" dirty="0">
                <a:solidFill>
                  <a:schemeClr val="bg1"/>
                </a:solidFill>
                <a:latin typeface="微软雅黑" pitchFamily="34" charset="-122"/>
                <a:ea typeface="微软雅黑" pitchFamily="34" charset="-122"/>
              </a:endParaRPr>
            </a:p>
          </p:txBody>
        </p:sp>
      </p:grpSp>
      <p:sp>
        <p:nvSpPr>
          <p:cNvPr id="21" name="矩形 20"/>
          <p:cNvSpPr/>
          <p:nvPr/>
        </p:nvSpPr>
        <p:spPr>
          <a:xfrm>
            <a:off x="6244859" y="4595326"/>
            <a:ext cx="4893288" cy="1815882"/>
          </a:xfrm>
          <a:prstGeom prst="rect">
            <a:avLst/>
          </a:prstGeom>
          <a:solidFill>
            <a:schemeClr val="bg1">
              <a:lumMod val="95000"/>
            </a:schemeClr>
          </a:solidFill>
        </p:spPr>
        <p:txBody>
          <a:bodyPr wrap="square">
            <a:spAutoFit/>
          </a:bodyPr>
          <a:lstStyle/>
          <a:p>
            <a:r>
              <a:rPr lang="en-US" altLang="zh-CN" sz="1600" dirty="0"/>
              <a:t>class AccountMgr {</a:t>
            </a:r>
          </a:p>
          <a:p>
            <a:r>
              <a:rPr lang="en-US" altLang="zh-CN" sz="1600" dirty="0"/>
              <a:t>public:</a:t>
            </a:r>
          </a:p>
          <a:p>
            <a:r>
              <a:rPr lang="en-US" altLang="zh-CN" sz="1600" dirty="0"/>
              <a:t>    void Output(const Account&amp; account)</a:t>
            </a:r>
          </a:p>
          <a:p>
            <a:r>
              <a:rPr lang="en-US" altLang="zh-CN" sz="1600" dirty="0"/>
              <a:t>    {</a:t>
            </a:r>
          </a:p>
          <a:p>
            <a:r>
              <a:rPr lang="en-US" altLang="zh-CN" sz="1600" dirty="0"/>
              <a:t>        std::cout &lt;&lt; "blance is " &lt;&lt; account.</a:t>
            </a:r>
            <a:r>
              <a:rPr lang="en-US" altLang="zh-CN" sz="1600" dirty="0">
                <a:solidFill>
                  <a:srgbClr val="7030A0"/>
                </a:solidFill>
              </a:rPr>
              <a:t>blance</a:t>
            </a:r>
            <a:r>
              <a:rPr lang="en-US" altLang="zh-CN" sz="1600" dirty="0"/>
              <a:t>;</a:t>
            </a:r>
          </a:p>
          <a:p>
            <a:r>
              <a:rPr lang="en-US" altLang="zh-CN" sz="1600" dirty="0"/>
              <a:t>    }</a:t>
            </a:r>
          </a:p>
          <a:p>
            <a:r>
              <a:rPr lang="en-US" altLang="zh-CN" sz="1600" dirty="0"/>
              <a:t>};</a:t>
            </a:r>
          </a:p>
        </p:txBody>
      </p:sp>
    </p:spTree>
    <p:extLst>
      <p:ext uri="{BB962C8B-B14F-4D97-AF65-F5344CB8AC3E}">
        <p14:creationId xmlns:p14="http://schemas.microsoft.com/office/powerpoint/2010/main" val="3732373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lstStyle/>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面向对象编程</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类</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继承与派生</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多态</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3349977"/>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30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1187" y="961808"/>
            <a:ext cx="11332800" cy="3620114"/>
          </a:xfrm>
        </p:spPr>
        <p:txBody>
          <a:bodyPr>
            <a:noAutofit/>
          </a:bodyPr>
          <a:lstStyle/>
          <a:p>
            <a:pPr marL="0" indent="0">
              <a:lnSpc>
                <a:spcPct val="200000"/>
              </a:lnSpc>
              <a:buNone/>
            </a:pPr>
            <a:r>
              <a:rPr lang="zh-CN" altLang="en-US" b="0" dirty="0"/>
              <a:t>通过继承联系在一起的类构成一种层次关系</a:t>
            </a:r>
            <a:endParaRPr lang="en-US" altLang="zh-CN" b="0" dirty="0"/>
          </a:p>
          <a:p>
            <a:pPr marL="0" indent="0">
              <a:lnSpc>
                <a:spcPct val="200000"/>
              </a:lnSpc>
              <a:buNone/>
            </a:pPr>
            <a:endParaRPr lang="en-US" altLang="zh-CN" b="0" dirty="0"/>
          </a:p>
          <a:p>
            <a:pPr marL="0" indent="0">
              <a:lnSpc>
                <a:spcPct val="200000"/>
              </a:lnSpc>
              <a:buNone/>
            </a:pPr>
            <a:r>
              <a:rPr lang="zh-CN" altLang="en-US" b="0" dirty="0"/>
              <a:t>层次关系的根部有一个</a:t>
            </a:r>
            <a:r>
              <a:rPr lang="zh-CN" altLang="en-US" dirty="0"/>
              <a:t>基类</a:t>
            </a:r>
            <a:r>
              <a:rPr lang="zh-CN" altLang="en-US" b="0" dirty="0"/>
              <a:t>，其他类则直接或间接从此基类继承而来，这些继承而来的类称为</a:t>
            </a:r>
            <a:r>
              <a:rPr lang="zh-CN" altLang="en-US" dirty="0"/>
              <a:t>派生类</a:t>
            </a:r>
          </a:p>
        </p:txBody>
      </p:sp>
      <p:sp>
        <p:nvSpPr>
          <p:cNvPr id="4" name="标题 1"/>
          <p:cNvSpPr txBox="1">
            <a:spLocks/>
          </p:cNvSpPr>
          <p:nvPr/>
        </p:nvSpPr>
        <p:spPr>
          <a:xfrm>
            <a:off x="590400" y="260423"/>
            <a:ext cx="11088000" cy="539876"/>
          </a:xfrm>
          <a:prstGeom prst="rect">
            <a:avLst/>
          </a:prstGeom>
          <a:noFill/>
          <a:ln w="9525" algn="ctr">
            <a:noFill/>
            <a:miter lim="800000"/>
            <a:headEnd/>
            <a:tailEnd/>
          </a:ln>
          <a:effectLst/>
        </p:spPr>
        <p:txBody>
          <a:bodyPr vert="horz" wrap="square" lIns="0" tIns="0" rIns="0" bIns="0" numCol="1" rtlCol="0" anchor="ctr" anchorCtr="0" compatLnSpc="1">
            <a:prstTxWarp prst="textNoShape">
              <a:avLst/>
            </a:prstTxWarp>
            <a:noAutofit/>
          </a:bodyPr>
          <a:lstStyle>
            <a:lvl1pPr algn="l" rtl="0" eaLnBrk="0" fontAlgn="base" hangingPunct="0">
              <a:spcBef>
                <a:spcPct val="0"/>
              </a:spcBef>
              <a:spcAft>
                <a:spcPct val="0"/>
              </a:spcAft>
              <a:defRPr lang="zh-CN" altLang="en-US" sz="3200" b="0" kern="1200" baseline="0" dirty="0">
                <a:solidFill>
                  <a:schemeClr val="accent1"/>
                </a:solidFill>
                <a:latin typeface="+mn-ea"/>
                <a:ea typeface="+mn-ea"/>
                <a:cs typeface="Arial" pitchFamily="34" charset="0"/>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a:lstStyle>
          <a:p>
            <a:r>
              <a:rPr lang="zh-CN" altLang="en-US" sz="3600" b="1" dirty="0">
                <a:solidFill>
                  <a:srgbClr val="FF0000"/>
                </a:solidFill>
                <a:latin typeface="微软雅黑" panose="020B0503020204020204" pitchFamily="34" charset="-122"/>
                <a:ea typeface="微软雅黑" panose="020B0503020204020204" pitchFamily="34" charset="-122"/>
                <a:cs typeface="+mj-cs"/>
              </a:rPr>
              <a:t>继承与派生</a:t>
            </a:r>
          </a:p>
        </p:txBody>
      </p:sp>
    </p:spTree>
    <p:extLst>
      <p:ext uri="{BB962C8B-B14F-4D97-AF65-F5344CB8AC3E}">
        <p14:creationId xmlns:p14="http://schemas.microsoft.com/office/powerpoint/2010/main" val="1342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继承与派生</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基类</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27</a:t>
            </a:fld>
            <a:endParaRPr lang="en-GB" altLang="zh-CN">
              <a:solidFill>
                <a:srgbClr val="000000"/>
              </a:solidFill>
            </a:endParaRPr>
          </a:p>
        </p:txBody>
      </p:sp>
      <p:sp>
        <p:nvSpPr>
          <p:cNvPr id="9" name="矩形 8"/>
          <p:cNvSpPr/>
          <p:nvPr/>
        </p:nvSpPr>
        <p:spPr>
          <a:xfrm>
            <a:off x="985019" y="1341562"/>
            <a:ext cx="10369152" cy="499624"/>
          </a:xfrm>
          <a:prstGeom prst="rect">
            <a:avLst/>
          </a:prstGeom>
        </p:spPr>
        <p:txBody>
          <a:bodyPr wrap="square">
            <a:spAutoFit/>
          </a:bodyPr>
          <a:lstStyle/>
          <a:p>
            <a:pPr>
              <a:lnSpc>
                <a:spcPct val="150000"/>
              </a:lnSpc>
            </a:pPr>
            <a:r>
              <a:rPr lang="zh-CN" altLang="en-US" sz="2000" dirty="0">
                <a:latin typeface="+mn-ea"/>
                <a:ea typeface="+mn-ea"/>
              </a:rPr>
              <a:t>像其他类一样，基类定义有自己的接口和数据成员</a:t>
            </a:r>
            <a:endParaRPr lang="en-US" altLang="zh-CN" sz="2000" dirty="0">
              <a:latin typeface="+mn-ea"/>
              <a:ea typeface="+mn-ea"/>
            </a:endParaRPr>
          </a:p>
        </p:txBody>
      </p:sp>
      <p:sp>
        <p:nvSpPr>
          <p:cNvPr id="16" name="矩形 15"/>
          <p:cNvSpPr/>
          <p:nvPr/>
        </p:nvSpPr>
        <p:spPr>
          <a:xfrm>
            <a:off x="1129035" y="2796338"/>
            <a:ext cx="3384376"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class </a:t>
            </a:r>
            <a:r>
              <a:rPr lang="zh-CN" altLang="en-US" dirty="0">
                <a:latin typeface="+mn-ea"/>
                <a:ea typeface="+mn-ea"/>
              </a:rPr>
              <a:t>类名 </a:t>
            </a:r>
            <a:r>
              <a:rPr lang="en-US" altLang="zh-CN" dirty="0">
                <a:latin typeface="+mn-ea"/>
                <a:ea typeface="+mn-ea"/>
              </a:rPr>
              <a:t>{</a:t>
            </a:r>
          </a:p>
          <a:p>
            <a:pPr>
              <a:lnSpc>
                <a:spcPct val="150000"/>
              </a:lnSpc>
            </a:pPr>
            <a:r>
              <a:rPr lang="zh-CN" altLang="en-US" dirty="0">
                <a:latin typeface="+mn-ea"/>
                <a:ea typeface="+mn-ea"/>
              </a:rPr>
              <a:t>    </a:t>
            </a:r>
            <a:r>
              <a:rPr lang="en-US" altLang="zh-CN" dirty="0">
                <a:latin typeface="+mn-ea"/>
                <a:ea typeface="+mn-ea"/>
              </a:rPr>
              <a:t>…</a:t>
            </a:r>
            <a:endParaRPr lang="en-US" altLang="zh-CN" dirty="0">
              <a:solidFill>
                <a:srgbClr val="00B0F0"/>
              </a:solidFill>
              <a:latin typeface="+mn-ea"/>
              <a:ea typeface="+mn-ea"/>
            </a:endParaRPr>
          </a:p>
          <a:p>
            <a:pPr>
              <a:lnSpc>
                <a:spcPct val="150000"/>
              </a:lnSpc>
            </a:pPr>
            <a:r>
              <a:rPr lang="en-US" altLang="zh-CN" dirty="0">
                <a:latin typeface="+mn-ea"/>
                <a:ea typeface="+mn-ea"/>
              </a:rPr>
              <a:t>};</a:t>
            </a:r>
          </a:p>
        </p:txBody>
      </p:sp>
      <p:grpSp>
        <p:nvGrpSpPr>
          <p:cNvPr id="19" name="组合 18"/>
          <p:cNvGrpSpPr/>
          <p:nvPr/>
        </p:nvGrpSpPr>
        <p:grpSpPr>
          <a:xfrm>
            <a:off x="5449515" y="2133142"/>
            <a:ext cx="2808312" cy="3511423"/>
            <a:chOff x="5953570" y="2979909"/>
            <a:chExt cx="2448273" cy="3511423"/>
          </a:xfrm>
        </p:grpSpPr>
        <p:sp>
          <p:nvSpPr>
            <p:cNvPr id="20" name="矩形 19"/>
            <p:cNvSpPr/>
            <p:nvPr/>
          </p:nvSpPr>
          <p:spPr>
            <a:xfrm>
              <a:off x="5953571" y="3352011"/>
              <a:ext cx="2448272" cy="3139321"/>
            </a:xfrm>
            <a:prstGeom prst="rect">
              <a:avLst/>
            </a:prstGeom>
            <a:solidFill>
              <a:schemeClr val="bg1">
                <a:lumMod val="95000"/>
              </a:schemeClr>
            </a:solidFill>
          </p:spPr>
          <p:txBody>
            <a:bodyPr wrap="square">
              <a:spAutoFit/>
            </a:bodyPr>
            <a:lstStyle/>
            <a:p>
              <a:r>
                <a:rPr lang="en-US" altLang="zh-CN" dirty="0"/>
                <a:t>class Student {</a:t>
              </a:r>
            </a:p>
            <a:p>
              <a:r>
                <a:rPr lang="en-US" altLang="zh-CN" dirty="0"/>
                <a:t>public:    </a:t>
              </a:r>
            </a:p>
            <a:p>
              <a:r>
                <a:rPr lang="en-US" altLang="zh-CN" dirty="0"/>
                <a:t>    void SetAge(int age);</a:t>
              </a:r>
            </a:p>
            <a:p>
              <a:r>
                <a:rPr lang="en-US" altLang="zh-CN" dirty="0"/>
                <a:t>    int GetAge();</a:t>
              </a:r>
            </a:p>
            <a:p>
              <a:r>
                <a:rPr lang="en-US" altLang="zh-CN" dirty="0"/>
                <a:t>    void SetSex(int sex);</a:t>
              </a:r>
            </a:p>
            <a:p>
              <a:r>
                <a:rPr lang="en-US" altLang="zh-CN" dirty="0"/>
                <a:t>    int GetSex();</a:t>
              </a:r>
            </a:p>
            <a:p>
              <a:br>
                <a:rPr lang="en-US" altLang="zh-CN" dirty="0"/>
              </a:br>
              <a:r>
                <a:rPr lang="en-US" altLang="zh-CN" dirty="0"/>
                <a:t>private:</a:t>
              </a:r>
            </a:p>
            <a:p>
              <a:r>
                <a:rPr lang="en-US" altLang="zh-CN" dirty="0"/>
                <a:t>    int age;</a:t>
              </a:r>
            </a:p>
            <a:p>
              <a:r>
                <a:rPr lang="en-US" altLang="zh-CN" dirty="0"/>
                <a:t>    int sex;</a:t>
              </a:r>
            </a:p>
            <a:p>
              <a:r>
                <a:rPr lang="en-US" altLang="zh-CN" dirty="0"/>
                <a:t>} </a:t>
              </a:r>
            </a:p>
          </p:txBody>
        </p:sp>
        <p:sp>
          <p:nvSpPr>
            <p:cNvPr id="21" name="TextBox 50"/>
            <p:cNvSpPr txBox="1">
              <a:spLocks noChangeArrowheads="1"/>
            </p:cNvSpPr>
            <p:nvPr/>
          </p:nvSpPr>
          <p:spPr bwMode="auto">
            <a:xfrm>
              <a:off x="5953570" y="2979909"/>
              <a:ext cx="1311364" cy="372102"/>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b="1" dirty="0">
                  <a:solidFill>
                    <a:schemeClr val="bg1"/>
                  </a:solidFill>
                  <a:latin typeface="微软雅黑" pitchFamily="34" charset="-122"/>
                  <a:ea typeface="微软雅黑" pitchFamily="34" charset="-122"/>
                </a:rPr>
                <a:t>示例</a:t>
              </a:r>
              <a:endParaRPr lang="en-US" altLang="zh-CN"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249360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继承与派生</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派生类</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28</a:t>
            </a:fld>
            <a:endParaRPr lang="en-GB" altLang="zh-CN">
              <a:solidFill>
                <a:srgbClr val="000000"/>
              </a:solidFill>
            </a:endParaRPr>
          </a:p>
        </p:txBody>
      </p:sp>
      <p:sp>
        <p:nvSpPr>
          <p:cNvPr id="9" name="矩形 8"/>
          <p:cNvSpPr/>
          <p:nvPr/>
        </p:nvSpPr>
        <p:spPr>
          <a:xfrm>
            <a:off x="985019" y="1341562"/>
            <a:ext cx="10369152" cy="553998"/>
          </a:xfrm>
          <a:prstGeom prst="rect">
            <a:avLst/>
          </a:prstGeom>
        </p:spPr>
        <p:txBody>
          <a:bodyPr wrap="square">
            <a:spAutoFit/>
          </a:bodyPr>
          <a:lstStyle/>
          <a:p>
            <a:pPr>
              <a:lnSpc>
                <a:spcPct val="150000"/>
              </a:lnSpc>
            </a:pPr>
            <a:r>
              <a:rPr lang="zh-CN" altLang="en-US" sz="2000" dirty="0">
                <a:latin typeface="+mn-ea"/>
                <a:ea typeface="+mn-ea"/>
              </a:rPr>
              <a:t>除了可以定义自己的接口和数据成员外，可以从基类中继承其接口和数据成员</a:t>
            </a:r>
            <a:endParaRPr lang="en-US" altLang="zh-CN" sz="2000" dirty="0">
              <a:latin typeface="+mn-ea"/>
              <a:ea typeface="+mn-ea"/>
            </a:endParaRPr>
          </a:p>
        </p:txBody>
      </p:sp>
      <p:sp>
        <p:nvSpPr>
          <p:cNvPr id="16" name="矩形 15"/>
          <p:cNvSpPr/>
          <p:nvPr/>
        </p:nvSpPr>
        <p:spPr>
          <a:xfrm>
            <a:off x="1057027" y="2362016"/>
            <a:ext cx="3888432"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class </a:t>
            </a:r>
            <a:r>
              <a:rPr lang="zh-CN" altLang="en-US" dirty="0">
                <a:latin typeface="+mn-ea"/>
                <a:ea typeface="+mn-ea"/>
              </a:rPr>
              <a:t>派生类名 </a:t>
            </a:r>
            <a:r>
              <a:rPr lang="en-US" altLang="zh-CN" dirty="0">
                <a:latin typeface="+mn-ea"/>
                <a:ea typeface="+mn-ea"/>
              </a:rPr>
              <a:t>: </a:t>
            </a:r>
            <a:r>
              <a:rPr lang="zh-CN" altLang="en-US" dirty="0">
                <a:latin typeface="+mn-ea"/>
                <a:ea typeface="+mn-ea"/>
              </a:rPr>
              <a:t>继承方式 基类名 </a:t>
            </a:r>
            <a:r>
              <a:rPr lang="en-US" altLang="zh-CN" dirty="0">
                <a:latin typeface="+mn-ea"/>
                <a:ea typeface="+mn-ea"/>
              </a:rPr>
              <a:t>{</a:t>
            </a:r>
          </a:p>
          <a:p>
            <a:pPr>
              <a:lnSpc>
                <a:spcPct val="150000"/>
              </a:lnSpc>
            </a:pPr>
            <a:r>
              <a:rPr lang="zh-CN" altLang="en-US" dirty="0">
                <a:latin typeface="+mn-ea"/>
                <a:ea typeface="+mn-ea"/>
              </a:rPr>
              <a:t>    </a:t>
            </a:r>
            <a:r>
              <a:rPr lang="en-US" altLang="zh-CN" dirty="0">
                <a:latin typeface="+mn-ea"/>
                <a:ea typeface="+mn-ea"/>
              </a:rPr>
              <a:t>…</a:t>
            </a:r>
            <a:endParaRPr lang="en-US" altLang="zh-CN" dirty="0">
              <a:solidFill>
                <a:srgbClr val="00B0F0"/>
              </a:solidFill>
              <a:latin typeface="+mn-ea"/>
              <a:ea typeface="+mn-ea"/>
            </a:endParaRPr>
          </a:p>
          <a:p>
            <a:pPr>
              <a:lnSpc>
                <a:spcPct val="150000"/>
              </a:lnSpc>
            </a:pPr>
            <a:r>
              <a:rPr lang="en-US" altLang="zh-CN" dirty="0">
                <a:latin typeface="+mn-ea"/>
                <a:ea typeface="+mn-ea"/>
              </a:rPr>
              <a:t>};</a:t>
            </a:r>
          </a:p>
        </p:txBody>
      </p:sp>
      <p:grpSp>
        <p:nvGrpSpPr>
          <p:cNvPr id="10" name="组合 9"/>
          <p:cNvGrpSpPr/>
          <p:nvPr/>
        </p:nvGrpSpPr>
        <p:grpSpPr>
          <a:xfrm>
            <a:off x="5572532" y="2361674"/>
            <a:ext cx="2808312" cy="3511423"/>
            <a:chOff x="5953570" y="2979909"/>
            <a:chExt cx="2448273" cy="3511423"/>
          </a:xfrm>
        </p:grpSpPr>
        <p:sp>
          <p:nvSpPr>
            <p:cNvPr id="11" name="矩形 10"/>
            <p:cNvSpPr/>
            <p:nvPr/>
          </p:nvSpPr>
          <p:spPr>
            <a:xfrm>
              <a:off x="5953571" y="3352011"/>
              <a:ext cx="2448272" cy="3139321"/>
            </a:xfrm>
            <a:prstGeom prst="rect">
              <a:avLst/>
            </a:prstGeom>
            <a:solidFill>
              <a:schemeClr val="bg1">
                <a:lumMod val="95000"/>
              </a:schemeClr>
            </a:solidFill>
          </p:spPr>
          <p:txBody>
            <a:bodyPr wrap="square">
              <a:spAutoFit/>
            </a:bodyPr>
            <a:lstStyle/>
            <a:p>
              <a:r>
                <a:rPr lang="en-US" altLang="zh-CN" dirty="0"/>
                <a:t>class Student {</a:t>
              </a:r>
            </a:p>
            <a:p>
              <a:r>
                <a:rPr lang="en-US" altLang="zh-CN" dirty="0"/>
                <a:t>public:    </a:t>
              </a:r>
            </a:p>
            <a:p>
              <a:r>
                <a:rPr lang="en-US" altLang="zh-CN" dirty="0"/>
                <a:t>    void SetAge(int age);</a:t>
              </a:r>
            </a:p>
            <a:p>
              <a:r>
                <a:rPr lang="en-US" altLang="zh-CN" dirty="0"/>
                <a:t>    int GetAge();</a:t>
              </a:r>
            </a:p>
            <a:p>
              <a:r>
                <a:rPr lang="en-US" altLang="zh-CN" dirty="0"/>
                <a:t>    void SetSex(int sex);</a:t>
              </a:r>
            </a:p>
            <a:p>
              <a:r>
                <a:rPr lang="en-US" altLang="zh-CN" dirty="0"/>
                <a:t>    int GetSex();</a:t>
              </a:r>
            </a:p>
            <a:p>
              <a:br>
                <a:rPr lang="en-US" altLang="zh-CN" dirty="0"/>
              </a:br>
              <a:r>
                <a:rPr lang="en-US" altLang="zh-CN" dirty="0"/>
                <a:t>private:</a:t>
              </a:r>
            </a:p>
            <a:p>
              <a:r>
                <a:rPr lang="en-US" altLang="zh-CN" dirty="0"/>
                <a:t>    int age;</a:t>
              </a:r>
            </a:p>
            <a:p>
              <a:r>
                <a:rPr lang="en-US" altLang="zh-CN" dirty="0"/>
                <a:t>    int sex;</a:t>
              </a:r>
            </a:p>
            <a:p>
              <a:r>
                <a:rPr lang="en-US" altLang="zh-CN" dirty="0"/>
                <a:t>} </a:t>
              </a:r>
            </a:p>
          </p:txBody>
        </p:sp>
        <p:sp>
          <p:nvSpPr>
            <p:cNvPr id="12" name="TextBox 50"/>
            <p:cNvSpPr txBox="1">
              <a:spLocks noChangeArrowheads="1"/>
            </p:cNvSpPr>
            <p:nvPr/>
          </p:nvSpPr>
          <p:spPr bwMode="auto">
            <a:xfrm>
              <a:off x="5953570" y="2979909"/>
              <a:ext cx="1311364" cy="372102"/>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b="1" dirty="0">
                  <a:solidFill>
                    <a:schemeClr val="bg1"/>
                  </a:solidFill>
                  <a:latin typeface="微软雅黑" pitchFamily="34" charset="-122"/>
                  <a:ea typeface="微软雅黑" pitchFamily="34" charset="-122"/>
                </a:rPr>
                <a:t>基类</a:t>
              </a:r>
              <a:endParaRPr lang="en-US" altLang="zh-CN"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8545860" y="2361674"/>
            <a:ext cx="2808311" cy="2957425"/>
            <a:chOff x="8545860" y="2361674"/>
            <a:chExt cx="2808311" cy="2957425"/>
          </a:xfrm>
        </p:grpSpPr>
        <p:sp>
          <p:nvSpPr>
            <p:cNvPr id="20" name="矩形 19"/>
            <p:cNvSpPr/>
            <p:nvPr/>
          </p:nvSpPr>
          <p:spPr>
            <a:xfrm>
              <a:off x="8545860" y="2733776"/>
              <a:ext cx="2808311" cy="2585323"/>
            </a:xfrm>
            <a:prstGeom prst="rect">
              <a:avLst/>
            </a:prstGeom>
            <a:solidFill>
              <a:schemeClr val="bg1">
                <a:lumMod val="95000"/>
              </a:schemeClr>
            </a:solidFill>
          </p:spPr>
          <p:txBody>
            <a:bodyPr wrap="square">
              <a:spAutoFit/>
            </a:bodyPr>
            <a:lstStyle/>
            <a:p>
              <a:r>
                <a:rPr lang="en-US" altLang="zh-CN" dirty="0"/>
                <a:t>class pupil : </a:t>
              </a:r>
              <a:r>
                <a:rPr lang="en-US" altLang="zh-CN" dirty="0">
                  <a:solidFill>
                    <a:srgbClr val="00B0F0"/>
                  </a:solidFill>
                </a:rPr>
                <a:t>public</a:t>
              </a:r>
              <a:r>
                <a:rPr lang="en-US" altLang="zh-CN" dirty="0"/>
                <a:t> Student {</a:t>
              </a:r>
            </a:p>
            <a:p>
              <a:r>
                <a:rPr lang="en-US" altLang="zh-CN" dirty="0"/>
                <a:t>public:    </a:t>
              </a:r>
            </a:p>
            <a:p>
              <a:r>
                <a:rPr lang="en-US" altLang="zh-CN" dirty="0"/>
                <a:t>    …</a:t>
              </a:r>
            </a:p>
            <a:p>
              <a:endParaRPr lang="en-US" altLang="zh-CN" dirty="0"/>
            </a:p>
            <a:p>
              <a:r>
                <a:rPr lang="en-US" altLang="zh-CN" dirty="0"/>
                <a:t>    bool is_young_pioneer();</a:t>
              </a:r>
            </a:p>
            <a:p>
              <a:br>
                <a:rPr lang="en-US" altLang="zh-CN" dirty="0"/>
              </a:br>
              <a:r>
                <a:rPr lang="en-US" altLang="zh-CN" dirty="0"/>
                <a:t>private:</a:t>
              </a:r>
            </a:p>
            <a:p>
              <a:r>
                <a:rPr lang="en-US" altLang="zh-CN" dirty="0"/>
                <a:t>    </a:t>
              </a:r>
              <a:r>
                <a:rPr lang="en-US" altLang="zh-CN" dirty="0">
                  <a:solidFill>
                    <a:srgbClr val="0000FF"/>
                  </a:solidFill>
                </a:rPr>
                <a:t>bool young_pioneer;</a:t>
              </a:r>
            </a:p>
            <a:p>
              <a:r>
                <a:rPr lang="en-US" altLang="zh-CN" dirty="0"/>
                <a:t>} </a:t>
              </a:r>
            </a:p>
          </p:txBody>
        </p:sp>
        <p:sp>
          <p:nvSpPr>
            <p:cNvPr id="13" name="TextBox 50"/>
            <p:cNvSpPr txBox="1">
              <a:spLocks noChangeArrowheads="1"/>
            </p:cNvSpPr>
            <p:nvPr/>
          </p:nvSpPr>
          <p:spPr bwMode="auto">
            <a:xfrm>
              <a:off x="8545860" y="2361674"/>
              <a:ext cx="1504211" cy="372102"/>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b="1" dirty="0">
                  <a:solidFill>
                    <a:schemeClr val="bg1"/>
                  </a:solidFill>
                  <a:latin typeface="微软雅黑" pitchFamily="34" charset="-122"/>
                  <a:ea typeface="微软雅黑" pitchFamily="34" charset="-122"/>
                </a:rPr>
                <a:t>派生类</a:t>
              </a:r>
              <a:endParaRPr lang="en-US" altLang="zh-CN"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8530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继承与派生</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派生类</a:t>
            </a:r>
            <a:r>
              <a:rPr lang="en-US" altLang="zh-CN" dirty="0"/>
              <a:t>——</a:t>
            </a:r>
            <a:r>
              <a:rPr lang="zh-CN" altLang="en-US" dirty="0"/>
              <a:t>继承方式</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29</a:t>
            </a:fld>
            <a:endParaRPr lang="en-GB" altLang="zh-CN">
              <a:solidFill>
                <a:srgbClr val="000000"/>
              </a:solidFill>
            </a:endParaRPr>
          </a:p>
        </p:txBody>
      </p:sp>
      <p:sp>
        <p:nvSpPr>
          <p:cNvPr id="9" name="矩形 8"/>
          <p:cNvSpPr/>
          <p:nvPr/>
        </p:nvSpPr>
        <p:spPr>
          <a:xfrm>
            <a:off x="985019" y="1341562"/>
            <a:ext cx="10369152" cy="553998"/>
          </a:xfrm>
          <a:prstGeom prst="rect">
            <a:avLst/>
          </a:prstGeom>
        </p:spPr>
        <p:txBody>
          <a:bodyPr wrap="square">
            <a:spAutoFit/>
          </a:bodyPr>
          <a:lstStyle/>
          <a:p>
            <a:pPr>
              <a:lnSpc>
                <a:spcPct val="150000"/>
              </a:lnSpc>
            </a:pPr>
            <a:r>
              <a:rPr lang="zh-CN" altLang="en-US" sz="2000" dirty="0">
                <a:latin typeface="+mn-ea"/>
                <a:ea typeface="+mn-ea"/>
              </a:rPr>
              <a:t>继承方式即继承访问控制，其对应关键字为</a:t>
            </a:r>
            <a:r>
              <a:rPr lang="en-US" altLang="zh-CN" sz="2000" dirty="0">
                <a:latin typeface="+mn-ea"/>
                <a:ea typeface="+mn-ea"/>
              </a:rPr>
              <a:t>public, private, protected</a:t>
            </a:r>
            <a:r>
              <a:rPr lang="zh-CN" altLang="en-US" sz="2000" dirty="0">
                <a:latin typeface="+mn-ea"/>
                <a:ea typeface="+mn-ea"/>
              </a:rPr>
              <a:t>（默认为</a:t>
            </a:r>
            <a:r>
              <a:rPr lang="en-US" altLang="zh-CN" sz="2000" dirty="0">
                <a:latin typeface="+mn-ea"/>
                <a:ea typeface="+mn-ea"/>
              </a:rPr>
              <a:t>private</a:t>
            </a:r>
            <a:r>
              <a:rPr lang="zh-CN" altLang="en-US" sz="2000" dirty="0">
                <a:latin typeface="+mn-ea"/>
                <a:ea typeface="+mn-ea"/>
              </a:rPr>
              <a:t>）</a:t>
            </a:r>
            <a:endParaRPr lang="en-US" altLang="zh-CN" sz="2000" dirty="0">
              <a:latin typeface="+mn-ea"/>
              <a:ea typeface="+mn-ea"/>
            </a:endParaRPr>
          </a:p>
        </p:txBody>
      </p:sp>
      <p:sp>
        <p:nvSpPr>
          <p:cNvPr id="16" name="矩形 15"/>
          <p:cNvSpPr/>
          <p:nvPr/>
        </p:nvSpPr>
        <p:spPr>
          <a:xfrm>
            <a:off x="1121079" y="1989634"/>
            <a:ext cx="3888432"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class </a:t>
            </a:r>
            <a:r>
              <a:rPr lang="zh-CN" altLang="en-US" dirty="0">
                <a:latin typeface="+mn-ea"/>
                <a:ea typeface="+mn-ea"/>
              </a:rPr>
              <a:t>派生类名 </a:t>
            </a:r>
            <a:r>
              <a:rPr lang="en-US" altLang="zh-CN" dirty="0">
                <a:latin typeface="+mn-ea"/>
                <a:ea typeface="+mn-ea"/>
              </a:rPr>
              <a:t>: </a:t>
            </a:r>
            <a:r>
              <a:rPr lang="zh-CN" altLang="en-US" dirty="0">
                <a:solidFill>
                  <a:srgbClr val="00B0F0"/>
                </a:solidFill>
                <a:latin typeface="+mn-ea"/>
                <a:ea typeface="+mn-ea"/>
              </a:rPr>
              <a:t>继承方式</a:t>
            </a:r>
            <a:r>
              <a:rPr lang="zh-CN" altLang="en-US" dirty="0">
                <a:latin typeface="+mn-ea"/>
                <a:ea typeface="+mn-ea"/>
              </a:rPr>
              <a:t> 基类名 </a:t>
            </a:r>
            <a:r>
              <a:rPr lang="en-US" altLang="zh-CN" dirty="0">
                <a:latin typeface="+mn-ea"/>
                <a:ea typeface="+mn-ea"/>
              </a:rPr>
              <a:t>{</a:t>
            </a:r>
          </a:p>
          <a:p>
            <a:pPr>
              <a:lnSpc>
                <a:spcPct val="150000"/>
              </a:lnSpc>
            </a:pPr>
            <a:r>
              <a:rPr lang="zh-CN" altLang="en-US" dirty="0">
                <a:latin typeface="+mn-ea"/>
                <a:ea typeface="+mn-ea"/>
              </a:rPr>
              <a:t>    </a:t>
            </a:r>
            <a:r>
              <a:rPr lang="en-US" altLang="zh-CN" dirty="0">
                <a:latin typeface="+mn-ea"/>
                <a:ea typeface="+mn-ea"/>
              </a:rPr>
              <a:t>…</a:t>
            </a:r>
            <a:endParaRPr lang="en-US" altLang="zh-CN" dirty="0">
              <a:solidFill>
                <a:srgbClr val="00B0F0"/>
              </a:solidFill>
              <a:latin typeface="+mn-ea"/>
              <a:ea typeface="+mn-ea"/>
            </a:endParaRPr>
          </a:p>
          <a:p>
            <a:pPr>
              <a:lnSpc>
                <a:spcPct val="150000"/>
              </a:lnSpc>
            </a:pPr>
            <a:r>
              <a:rPr lang="en-US" altLang="zh-CN" dirty="0">
                <a:latin typeface="+mn-ea"/>
                <a:ea typeface="+mn-ea"/>
              </a:rPr>
              <a:t>};</a:t>
            </a:r>
          </a:p>
        </p:txBody>
      </p:sp>
      <p:graphicFrame>
        <p:nvGraphicFramePr>
          <p:cNvPr id="14" name="表格 13"/>
          <p:cNvGraphicFramePr>
            <a:graphicFrameLocks noGrp="1"/>
          </p:cNvGraphicFramePr>
          <p:nvPr>
            <p:extLst>
              <p:ext uri="{D42A27DB-BD31-4B8C-83A1-F6EECF244321}">
                <p14:modId xmlns:p14="http://schemas.microsoft.com/office/powerpoint/2010/main" val="1447836029"/>
              </p:ext>
            </p:extLst>
          </p:nvPr>
        </p:nvGraphicFramePr>
        <p:xfrm>
          <a:off x="1057027" y="3545408"/>
          <a:ext cx="10225136" cy="2743170"/>
        </p:xfrm>
        <a:graphic>
          <a:graphicData uri="http://schemas.openxmlformats.org/drawingml/2006/table">
            <a:tbl>
              <a:tblPr firstRow="1" bandRow="1">
                <a:tableStyleId>{00A15C55-8517-42AA-B614-E9B94910E393}</a:tableStyleId>
              </a:tblPr>
              <a:tblGrid>
                <a:gridCol w="1776117">
                  <a:extLst>
                    <a:ext uri="{9D8B030D-6E8A-4147-A177-3AD203B41FA5}">
                      <a16:colId xmlns:a16="http://schemas.microsoft.com/office/drawing/2014/main" val="20000"/>
                    </a:ext>
                  </a:extLst>
                </a:gridCol>
                <a:gridCol w="1920663">
                  <a:extLst>
                    <a:ext uri="{9D8B030D-6E8A-4147-A177-3AD203B41FA5}">
                      <a16:colId xmlns:a16="http://schemas.microsoft.com/office/drawing/2014/main" val="20001"/>
                    </a:ext>
                  </a:extLst>
                </a:gridCol>
                <a:gridCol w="2123682">
                  <a:extLst>
                    <a:ext uri="{9D8B030D-6E8A-4147-A177-3AD203B41FA5}">
                      <a16:colId xmlns:a16="http://schemas.microsoft.com/office/drawing/2014/main" val="20002"/>
                    </a:ext>
                  </a:extLst>
                </a:gridCol>
                <a:gridCol w="1809063">
                  <a:extLst>
                    <a:ext uri="{9D8B030D-6E8A-4147-A177-3AD203B41FA5}">
                      <a16:colId xmlns:a16="http://schemas.microsoft.com/office/drawing/2014/main" val="20003"/>
                    </a:ext>
                  </a:extLst>
                </a:gridCol>
                <a:gridCol w="2595611">
                  <a:extLst>
                    <a:ext uri="{9D8B030D-6E8A-4147-A177-3AD203B41FA5}">
                      <a16:colId xmlns:a16="http://schemas.microsoft.com/office/drawing/2014/main" val="20004"/>
                    </a:ext>
                  </a:extLst>
                </a:gridCol>
              </a:tblGrid>
              <a:tr h="680710">
                <a:tc>
                  <a:txBody>
                    <a:bodyPr/>
                    <a:lstStyle/>
                    <a:p>
                      <a:pPr algn="ctr"/>
                      <a:r>
                        <a:rPr lang="zh-CN" altLang="en-US" sz="2000" dirty="0">
                          <a:latin typeface="+mn-ea"/>
                          <a:ea typeface="+mn-ea"/>
                        </a:rPr>
                        <a:t>继承方式</a:t>
                      </a:r>
                    </a:p>
                  </a:txBody>
                  <a:tcPr anchor="ctr"/>
                </a:tc>
                <a:tc>
                  <a:txBody>
                    <a:bodyPr/>
                    <a:lstStyle/>
                    <a:p>
                      <a:pPr algn="ctr"/>
                      <a:r>
                        <a:rPr lang="zh-CN" altLang="en-US" sz="2000" dirty="0">
                          <a:latin typeface="+mn-ea"/>
                          <a:ea typeface="+mn-ea"/>
                        </a:rPr>
                        <a:t>基类</a:t>
                      </a:r>
                      <a:endParaRPr lang="en-US" altLang="zh-CN" sz="2000" dirty="0">
                        <a:latin typeface="+mn-ea"/>
                        <a:ea typeface="+mn-ea"/>
                      </a:endParaRPr>
                    </a:p>
                    <a:p>
                      <a:pPr algn="ctr"/>
                      <a:r>
                        <a:rPr lang="en-US" altLang="zh-CN" sz="2000" dirty="0">
                          <a:latin typeface="+mn-ea"/>
                          <a:ea typeface="+mn-ea"/>
                        </a:rPr>
                        <a:t>public</a:t>
                      </a:r>
                      <a:r>
                        <a:rPr lang="zh-CN" altLang="en-US" sz="2000" dirty="0">
                          <a:latin typeface="+mn-ea"/>
                          <a:ea typeface="+mn-ea"/>
                        </a:rPr>
                        <a:t>成员</a:t>
                      </a:r>
                    </a:p>
                  </a:txBody>
                  <a:tcPr anchor="ctr"/>
                </a:tc>
                <a:tc>
                  <a:txBody>
                    <a:bodyPr/>
                    <a:lstStyle/>
                    <a:p>
                      <a:pPr algn="ctr"/>
                      <a:r>
                        <a:rPr lang="zh-CN" altLang="en-US" sz="2000" dirty="0">
                          <a:latin typeface="+mn-ea"/>
                          <a:ea typeface="+mn-ea"/>
                        </a:rPr>
                        <a:t>基类</a:t>
                      </a:r>
                      <a:endParaRPr lang="en-US" altLang="zh-CN" sz="2000" dirty="0">
                        <a:latin typeface="+mn-ea"/>
                        <a:ea typeface="+mn-ea"/>
                      </a:endParaRPr>
                    </a:p>
                    <a:p>
                      <a:pPr algn="ctr"/>
                      <a:r>
                        <a:rPr lang="en-US" altLang="zh-CN" sz="2000" dirty="0">
                          <a:latin typeface="+mn-ea"/>
                          <a:ea typeface="+mn-ea"/>
                        </a:rPr>
                        <a:t>protected</a:t>
                      </a:r>
                      <a:r>
                        <a:rPr lang="zh-CN" altLang="en-US" sz="2000" dirty="0">
                          <a:latin typeface="+mn-ea"/>
                          <a:ea typeface="+mn-ea"/>
                        </a:rPr>
                        <a:t>成员</a:t>
                      </a:r>
                    </a:p>
                  </a:txBody>
                  <a:tcPr anchor="ctr"/>
                </a:tc>
                <a:tc>
                  <a:txBody>
                    <a:bodyPr/>
                    <a:lstStyle/>
                    <a:p>
                      <a:pPr algn="ctr"/>
                      <a:r>
                        <a:rPr lang="zh-CN" altLang="en-US" sz="2000" dirty="0">
                          <a:latin typeface="+mn-ea"/>
                          <a:ea typeface="+mn-ea"/>
                        </a:rPr>
                        <a:t>基类</a:t>
                      </a:r>
                      <a:endParaRPr lang="en-US" altLang="zh-CN" sz="2000" dirty="0">
                        <a:latin typeface="+mn-ea"/>
                        <a:ea typeface="+mn-ea"/>
                      </a:endParaRPr>
                    </a:p>
                    <a:p>
                      <a:pPr algn="ctr"/>
                      <a:r>
                        <a:rPr lang="en-US" altLang="zh-CN" sz="2000" dirty="0">
                          <a:latin typeface="+mn-ea"/>
                          <a:ea typeface="+mn-ea"/>
                        </a:rPr>
                        <a:t>private</a:t>
                      </a:r>
                      <a:r>
                        <a:rPr lang="zh-CN" altLang="en-US" sz="2000" dirty="0">
                          <a:latin typeface="+mn-ea"/>
                          <a:ea typeface="+mn-ea"/>
                        </a:rPr>
                        <a:t>成员</a:t>
                      </a:r>
                    </a:p>
                  </a:txBody>
                  <a:tcPr anchor="ctr"/>
                </a:tc>
                <a:tc>
                  <a:txBody>
                    <a:bodyPr/>
                    <a:lstStyle/>
                    <a:p>
                      <a:pPr algn="ctr"/>
                      <a:r>
                        <a:rPr lang="zh-CN" altLang="en-US" sz="2000" dirty="0">
                          <a:latin typeface="+mn-ea"/>
                          <a:ea typeface="+mn-ea"/>
                        </a:rPr>
                        <a:t>派生类</a:t>
                      </a:r>
                      <a:r>
                        <a:rPr lang="zh-CN" altLang="en-US" sz="2000" dirty="0">
                          <a:solidFill>
                            <a:srgbClr val="0000FF"/>
                          </a:solidFill>
                          <a:latin typeface="+mn-ea"/>
                          <a:ea typeface="+mn-ea"/>
                        </a:rPr>
                        <a:t>对象</a:t>
                      </a:r>
                    </a:p>
                  </a:txBody>
                  <a:tcPr anchor="ctr"/>
                </a:tc>
                <a:extLst>
                  <a:ext uri="{0D108BD9-81ED-4DB2-BD59-A6C34878D82A}">
                    <a16:rowId xmlns:a16="http://schemas.microsoft.com/office/drawing/2014/main" val="10000"/>
                  </a:ext>
                </a:extLst>
              </a:tr>
              <a:tr h="680710">
                <a:tc>
                  <a:txBody>
                    <a:bodyPr/>
                    <a:lstStyle/>
                    <a:p>
                      <a:pPr algn="ctr"/>
                      <a:r>
                        <a:rPr lang="en-US" altLang="zh-CN" sz="1800" dirty="0">
                          <a:latin typeface="+mn-ea"/>
                          <a:ea typeface="+mn-ea"/>
                        </a:rPr>
                        <a:t>public</a:t>
                      </a:r>
                      <a:endParaRPr lang="zh-CN" altLang="en-US" sz="1800" dirty="0">
                        <a:latin typeface="+mn-ea"/>
                        <a:ea typeface="+mn-ea"/>
                      </a:endParaRPr>
                    </a:p>
                  </a:txBody>
                  <a:tcPr anchor="ctr"/>
                </a:tc>
                <a:tc>
                  <a:txBody>
                    <a:bodyPr/>
                    <a:lstStyle/>
                    <a:p>
                      <a:pPr algn="ctr"/>
                      <a:r>
                        <a:rPr lang="en-US" altLang="zh-CN" sz="1800" dirty="0">
                          <a:latin typeface="+mn-ea"/>
                          <a:ea typeface="+mn-ea"/>
                        </a:rPr>
                        <a:t>public</a:t>
                      </a:r>
                      <a:endParaRPr lang="zh-CN" altLang="en-US" sz="1800" dirty="0">
                        <a:latin typeface="+mn-ea"/>
                        <a:ea typeface="+mn-ea"/>
                      </a:endParaRPr>
                    </a:p>
                  </a:txBody>
                  <a:tcPr anchor="ctr"/>
                </a:tc>
                <a:tc>
                  <a:txBody>
                    <a:bodyPr/>
                    <a:lstStyle/>
                    <a:p>
                      <a:pPr algn="ctr"/>
                      <a:r>
                        <a:rPr lang="en-US" altLang="zh-CN" sz="1800" dirty="0">
                          <a:latin typeface="+mn-ea"/>
                          <a:ea typeface="+mn-ea"/>
                        </a:rPr>
                        <a:t>protected</a:t>
                      </a:r>
                      <a:endParaRPr lang="zh-CN" altLang="en-US" sz="1800" dirty="0">
                        <a:latin typeface="+mn-ea"/>
                        <a:ea typeface="+mn-ea"/>
                      </a:endParaRPr>
                    </a:p>
                  </a:txBody>
                  <a:tcPr anchor="ctr"/>
                </a:tc>
                <a:tc>
                  <a:txBody>
                    <a:bodyPr/>
                    <a:lstStyle/>
                    <a:p>
                      <a:pPr algn="ctr"/>
                      <a:r>
                        <a:rPr lang="en-US" altLang="zh-CN" sz="1800" dirty="0">
                          <a:latin typeface="+mn-ea"/>
                          <a:ea typeface="+mn-ea"/>
                        </a:rPr>
                        <a:t>private</a:t>
                      </a:r>
                      <a:endParaRPr lang="zh-CN" altLang="en-US" sz="1800" dirty="0">
                        <a:latin typeface="+mn-ea"/>
                        <a:ea typeface="+mn-ea"/>
                      </a:endParaRPr>
                    </a:p>
                  </a:txBody>
                  <a:tcPr anchor="ctr"/>
                </a:tc>
                <a:tc>
                  <a:txBody>
                    <a:bodyPr/>
                    <a:lstStyle/>
                    <a:p>
                      <a:pPr algn="ctr"/>
                      <a:r>
                        <a:rPr lang="zh-CN" altLang="en-US" sz="1800" dirty="0">
                          <a:latin typeface="+mn-ea"/>
                          <a:ea typeface="+mn-ea"/>
                        </a:rPr>
                        <a:t>只能访问基类公有成员</a:t>
                      </a:r>
                    </a:p>
                  </a:txBody>
                  <a:tcPr anchor="ctr"/>
                </a:tc>
                <a:extLst>
                  <a:ext uri="{0D108BD9-81ED-4DB2-BD59-A6C34878D82A}">
                    <a16:rowId xmlns:a16="http://schemas.microsoft.com/office/drawing/2014/main" val="10001"/>
                  </a:ext>
                </a:extLst>
              </a:tr>
              <a:tr h="680710">
                <a:tc>
                  <a:txBody>
                    <a:bodyPr/>
                    <a:lstStyle/>
                    <a:p>
                      <a:pPr algn="ctr"/>
                      <a:r>
                        <a:rPr lang="en-US" altLang="zh-CN" sz="1800" dirty="0">
                          <a:latin typeface="+mn-ea"/>
                          <a:ea typeface="+mn-ea"/>
                        </a:rPr>
                        <a:t>private</a:t>
                      </a:r>
                      <a:endParaRPr lang="zh-CN" altLang="en-US" sz="1800" dirty="0">
                        <a:latin typeface="+mn-ea"/>
                        <a:ea typeface="+mn-ea"/>
                      </a:endParaRPr>
                    </a:p>
                  </a:txBody>
                  <a:tcPr anchor="ctr"/>
                </a:tc>
                <a:tc>
                  <a:txBody>
                    <a:bodyPr/>
                    <a:lstStyle/>
                    <a:p>
                      <a:pPr algn="ctr"/>
                      <a:r>
                        <a:rPr lang="en-US" altLang="zh-CN" sz="1800" dirty="0">
                          <a:latin typeface="+mn-ea"/>
                          <a:ea typeface="+mn-ea"/>
                        </a:rPr>
                        <a:t>private</a:t>
                      </a:r>
                      <a:endParaRPr lang="zh-CN" altLang="en-US" sz="1800" dirty="0">
                        <a:latin typeface="+mn-ea"/>
                        <a:ea typeface="+mn-ea"/>
                      </a:endParaRPr>
                    </a:p>
                  </a:txBody>
                  <a:tcPr anchor="ctr"/>
                </a:tc>
                <a:tc>
                  <a:txBody>
                    <a:bodyPr/>
                    <a:lstStyle/>
                    <a:p>
                      <a:pPr algn="ctr"/>
                      <a:r>
                        <a:rPr lang="en-US" altLang="zh-CN" sz="1800" dirty="0">
                          <a:latin typeface="+mn-ea"/>
                          <a:ea typeface="+mn-ea"/>
                        </a:rPr>
                        <a:t>private</a:t>
                      </a:r>
                      <a:endParaRPr lang="zh-CN" altLang="en-US" sz="1800" dirty="0">
                        <a:latin typeface="+mn-ea"/>
                        <a:ea typeface="+mn-ea"/>
                      </a:endParaRPr>
                    </a:p>
                  </a:txBody>
                  <a:tcPr anchor="ctr"/>
                </a:tc>
                <a:tc>
                  <a:txBody>
                    <a:bodyPr/>
                    <a:lstStyle/>
                    <a:p>
                      <a:pPr algn="ctr"/>
                      <a:r>
                        <a:rPr lang="en-US" altLang="zh-CN" sz="1800" dirty="0">
                          <a:latin typeface="+mn-ea"/>
                          <a:ea typeface="+mn-ea"/>
                        </a:rPr>
                        <a:t>private</a:t>
                      </a:r>
                      <a:endParaRPr lang="zh-CN" altLang="en-US" sz="1800" dirty="0">
                        <a:latin typeface="+mn-ea"/>
                        <a:ea typeface="+mn-ea"/>
                      </a:endParaRPr>
                    </a:p>
                  </a:txBody>
                  <a:tcPr anchor="ctr"/>
                </a:tc>
                <a:tc>
                  <a:txBody>
                    <a:bodyPr/>
                    <a:lstStyle/>
                    <a:p>
                      <a:pPr algn="ctr"/>
                      <a:r>
                        <a:rPr lang="zh-CN" altLang="en-US" sz="1800" dirty="0">
                          <a:latin typeface="+mn-ea"/>
                          <a:ea typeface="+mn-ea"/>
                        </a:rPr>
                        <a:t>不能访问基类任何成员</a:t>
                      </a:r>
                    </a:p>
                  </a:txBody>
                  <a:tcPr anchor="ctr"/>
                </a:tc>
                <a:extLst>
                  <a:ext uri="{0D108BD9-81ED-4DB2-BD59-A6C34878D82A}">
                    <a16:rowId xmlns:a16="http://schemas.microsoft.com/office/drawing/2014/main" val="10002"/>
                  </a:ext>
                </a:extLst>
              </a:tr>
              <a:tr h="680710">
                <a:tc>
                  <a:txBody>
                    <a:bodyPr/>
                    <a:lstStyle/>
                    <a:p>
                      <a:pPr algn="ctr"/>
                      <a:r>
                        <a:rPr lang="en-US" altLang="zh-CN" sz="1800" dirty="0">
                          <a:latin typeface="+mn-ea"/>
                          <a:ea typeface="+mn-ea"/>
                        </a:rPr>
                        <a:t>protected</a:t>
                      </a:r>
                      <a:endParaRPr lang="zh-CN" altLang="en-US" sz="1800" dirty="0">
                        <a:latin typeface="+mn-ea"/>
                        <a:ea typeface="+mn-ea"/>
                      </a:endParaRPr>
                    </a:p>
                  </a:txBody>
                  <a:tcPr anchor="ctr"/>
                </a:tc>
                <a:tc>
                  <a:txBody>
                    <a:bodyPr/>
                    <a:lstStyle/>
                    <a:p>
                      <a:pPr algn="ctr"/>
                      <a:r>
                        <a:rPr lang="en-US" altLang="zh-CN" sz="1800" dirty="0">
                          <a:latin typeface="+mn-ea"/>
                          <a:ea typeface="+mn-ea"/>
                        </a:rPr>
                        <a:t>protected</a:t>
                      </a:r>
                      <a:endParaRPr lang="zh-CN" altLang="en-US" sz="1800" dirty="0">
                        <a:latin typeface="+mn-ea"/>
                        <a:ea typeface="+mn-ea"/>
                      </a:endParaRPr>
                    </a:p>
                  </a:txBody>
                  <a:tcPr anchor="ctr"/>
                </a:tc>
                <a:tc>
                  <a:txBody>
                    <a:bodyPr/>
                    <a:lstStyle/>
                    <a:p>
                      <a:pPr algn="ctr"/>
                      <a:r>
                        <a:rPr lang="en-US" altLang="zh-CN" sz="1800" dirty="0">
                          <a:latin typeface="+mn-ea"/>
                          <a:ea typeface="+mn-ea"/>
                        </a:rPr>
                        <a:t>protected</a:t>
                      </a:r>
                      <a:endParaRPr lang="zh-CN" altLang="en-US" sz="1800" dirty="0">
                        <a:latin typeface="+mn-ea"/>
                        <a:ea typeface="+mn-ea"/>
                      </a:endParaRPr>
                    </a:p>
                  </a:txBody>
                  <a:tcPr anchor="ctr"/>
                </a:tc>
                <a:tc>
                  <a:txBody>
                    <a:bodyPr/>
                    <a:lstStyle/>
                    <a:p>
                      <a:pPr algn="ctr"/>
                      <a:r>
                        <a:rPr lang="en-US" altLang="zh-CN" sz="1800" dirty="0">
                          <a:latin typeface="+mn-ea"/>
                          <a:ea typeface="+mn-ea"/>
                        </a:rPr>
                        <a:t>private</a:t>
                      </a:r>
                      <a:endParaRPr lang="zh-CN" altLang="en-US" sz="1800" dirty="0">
                        <a:latin typeface="+mn-ea"/>
                        <a:ea typeface="+mn-ea"/>
                      </a:endParaRPr>
                    </a:p>
                  </a:txBody>
                  <a:tcPr anchor="ctr"/>
                </a:tc>
                <a:tc>
                  <a:txBody>
                    <a:bodyPr/>
                    <a:lstStyle/>
                    <a:p>
                      <a:pPr algn="ctr"/>
                      <a:r>
                        <a:rPr lang="zh-CN" altLang="en-US" sz="1800" dirty="0">
                          <a:latin typeface="+mn-ea"/>
                          <a:ea typeface="+mn-ea"/>
                        </a:rPr>
                        <a:t>不能访问基类任何成员</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8310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面向对象编程</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基本概念</a:t>
            </a:r>
            <a:endParaRPr lang="zh-CN" altLang="en-US" dirty="0">
              <a:solidFill>
                <a:srgbClr val="FF0000"/>
              </a:solidFill>
            </a:endParaRPr>
          </a:p>
        </p:txBody>
      </p:sp>
      <p:sp>
        <p:nvSpPr>
          <p:cNvPr id="3" name="内容占位符 2"/>
          <p:cNvSpPr>
            <a:spLocks noGrp="1"/>
          </p:cNvSpPr>
          <p:nvPr>
            <p:ph idx="1"/>
          </p:nvPr>
        </p:nvSpPr>
        <p:spPr>
          <a:xfrm>
            <a:off x="609759" y="1485578"/>
            <a:ext cx="9520276" cy="3312368"/>
          </a:xfrm>
        </p:spPr>
        <p:txBody>
          <a:bodyPr>
            <a:noAutofit/>
          </a:bodyPr>
          <a:lstStyle/>
          <a:p>
            <a:pPr>
              <a:lnSpc>
                <a:spcPct val="150000"/>
              </a:lnSpc>
              <a:buFont typeface="Wingdings" panose="05000000000000000000" pitchFamily="2" charset="2"/>
              <a:buChar char="p"/>
            </a:pPr>
            <a:r>
              <a:rPr lang="zh-CN" altLang="en-US" b="0" dirty="0"/>
              <a:t>面向对象是一种对现实世界理解和抽象的方法，是计算机编程技术发展到一定阶段后的产物</a:t>
            </a:r>
            <a:endParaRPr lang="en-US" altLang="zh-CN" b="0" dirty="0"/>
          </a:p>
          <a:p>
            <a:pPr>
              <a:lnSpc>
                <a:spcPct val="150000"/>
              </a:lnSpc>
              <a:buFont typeface="Wingdings" panose="05000000000000000000" pitchFamily="2" charset="2"/>
              <a:buChar char="p"/>
            </a:pPr>
            <a:endParaRPr lang="en-US" altLang="zh-CN" b="0" dirty="0"/>
          </a:p>
          <a:p>
            <a:pPr>
              <a:lnSpc>
                <a:spcPct val="150000"/>
              </a:lnSpc>
              <a:buFont typeface="Wingdings" panose="05000000000000000000" pitchFamily="2" charset="2"/>
              <a:buChar char="p"/>
            </a:pPr>
            <a:r>
              <a:rPr lang="zh-CN" altLang="en-US" b="0" dirty="0"/>
              <a:t>面向对象编程的核心思想为数据抽象、继承和多态</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a:t>
            </a:fld>
            <a:endParaRPr lang="en-GB" altLang="zh-CN">
              <a:solidFill>
                <a:srgbClr val="000000"/>
              </a:solidFill>
            </a:endParaRPr>
          </a:p>
        </p:txBody>
      </p:sp>
    </p:spTree>
    <p:extLst>
      <p:ext uri="{BB962C8B-B14F-4D97-AF65-F5344CB8AC3E}">
        <p14:creationId xmlns:p14="http://schemas.microsoft.com/office/powerpoint/2010/main" val="1176920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继承与派生</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派生类</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30</a:t>
            </a:fld>
            <a:endParaRPr lang="en-GB" altLang="zh-CN">
              <a:solidFill>
                <a:srgbClr val="000000"/>
              </a:solidFill>
            </a:endParaRPr>
          </a:p>
        </p:txBody>
      </p:sp>
      <p:sp>
        <p:nvSpPr>
          <p:cNvPr id="9" name="矩形 8"/>
          <p:cNvSpPr/>
          <p:nvPr/>
        </p:nvSpPr>
        <p:spPr>
          <a:xfrm>
            <a:off x="985019" y="1341562"/>
            <a:ext cx="10369152" cy="499624"/>
          </a:xfrm>
          <a:prstGeom prst="rect">
            <a:avLst/>
          </a:prstGeom>
        </p:spPr>
        <p:txBody>
          <a:bodyPr wrap="square">
            <a:spAutoFit/>
          </a:bodyPr>
          <a:lstStyle/>
          <a:p>
            <a:pPr>
              <a:lnSpc>
                <a:spcPct val="150000"/>
              </a:lnSpc>
            </a:pPr>
            <a:r>
              <a:rPr lang="zh-CN" altLang="en-US" sz="2000" dirty="0">
                <a:latin typeface="+mn-ea"/>
                <a:ea typeface="+mn-ea"/>
              </a:rPr>
              <a:t>访问基类成员</a:t>
            </a:r>
            <a:endParaRPr lang="en-US" altLang="zh-CN" sz="2000" dirty="0">
              <a:latin typeface="+mn-ea"/>
              <a:ea typeface="+mn-ea"/>
            </a:endParaRPr>
          </a:p>
        </p:txBody>
      </p:sp>
      <p:grpSp>
        <p:nvGrpSpPr>
          <p:cNvPr id="18" name="组合 17"/>
          <p:cNvGrpSpPr/>
          <p:nvPr/>
        </p:nvGrpSpPr>
        <p:grpSpPr>
          <a:xfrm>
            <a:off x="1036027" y="1917626"/>
            <a:ext cx="9561250" cy="2950768"/>
            <a:chOff x="1036027" y="1917626"/>
            <a:chExt cx="9561250" cy="2950768"/>
          </a:xfrm>
        </p:grpSpPr>
        <p:sp>
          <p:nvSpPr>
            <p:cNvPr id="7" name="矩形 6"/>
            <p:cNvSpPr/>
            <p:nvPr/>
          </p:nvSpPr>
          <p:spPr bwMode="auto">
            <a:xfrm>
              <a:off x="1036027" y="2289728"/>
              <a:ext cx="9561250" cy="2578666"/>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矩形 7"/>
            <p:cNvSpPr/>
            <p:nvPr/>
          </p:nvSpPr>
          <p:spPr>
            <a:xfrm>
              <a:off x="4729435" y="2437169"/>
              <a:ext cx="5867842" cy="2062103"/>
            </a:xfrm>
            <a:prstGeom prst="rect">
              <a:avLst/>
            </a:prstGeom>
            <a:solidFill>
              <a:schemeClr val="bg1">
                <a:lumMod val="95000"/>
              </a:schemeClr>
            </a:solidFill>
            <a:ln>
              <a:solidFill>
                <a:schemeClr val="bg1">
                  <a:lumMod val="75000"/>
                </a:schemeClr>
              </a:solidFill>
            </a:ln>
          </p:spPr>
          <p:txBody>
            <a:bodyPr wrap="square">
              <a:spAutoFit/>
            </a:bodyPr>
            <a:lstStyle/>
            <a:p>
              <a:r>
                <a:rPr lang="en-US" altLang="zh-CN" sz="1600" dirty="0"/>
                <a:t>class </a:t>
              </a:r>
              <a:r>
                <a:rPr lang="en-US" altLang="zh-CN" sz="1600" dirty="0">
                  <a:solidFill>
                    <a:srgbClr val="7030A0"/>
                  </a:solidFill>
                </a:rPr>
                <a:t>Derived</a:t>
              </a:r>
              <a:r>
                <a:rPr lang="en-US" altLang="zh-CN" sz="1600" dirty="0"/>
                <a:t> : public </a:t>
              </a:r>
              <a:r>
                <a:rPr lang="en-US" altLang="zh-CN" sz="1600" dirty="0">
                  <a:solidFill>
                    <a:srgbClr val="0000FF"/>
                  </a:solidFill>
                </a:rPr>
                <a:t>Base</a:t>
              </a:r>
              <a:r>
                <a:rPr lang="en-US" altLang="zh-CN" sz="1600" dirty="0"/>
                <a:t> {</a:t>
              </a:r>
            </a:p>
            <a:p>
              <a:r>
                <a:rPr lang="en-US" altLang="zh-CN" sz="1600" dirty="0"/>
                <a:t>public:</a:t>
              </a:r>
            </a:p>
            <a:p>
              <a:r>
                <a:rPr lang="en-US" altLang="zh-CN" sz="1600" dirty="0"/>
                <a:t>    void Func()</a:t>
              </a:r>
            </a:p>
            <a:p>
              <a:r>
                <a:rPr lang="en-US" altLang="zh-CN" sz="1600" dirty="0"/>
                <a:t>    {        </a:t>
              </a:r>
            </a:p>
            <a:p>
              <a:r>
                <a:rPr lang="en-US" altLang="zh-CN" sz="1600" dirty="0"/>
                <a:t>        std::cout &lt;&lt; "value   = " &lt;&lt; GetValue() &lt;&lt; std::endl;</a:t>
              </a:r>
            </a:p>
            <a:p>
              <a:r>
                <a:rPr lang="en-US" altLang="zh-CN" sz="1600" dirty="0"/>
                <a:t>        std::cout &lt;&lt; "value2 = " &lt;&lt; value2 &lt;&lt; std::endl;</a:t>
              </a:r>
            </a:p>
            <a:p>
              <a:r>
                <a:rPr lang="en-US" altLang="zh-CN" sz="1600" dirty="0"/>
                <a:t>    }</a:t>
              </a:r>
            </a:p>
            <a:p>
              <a:r>
                <a:rPr lang="en-US" altLang="zh-CN" sz="1600" dirty="0"/>
                <a:t>};</a:t>
              </a:r>
            </a:p>
          </p:txBody>
        </p:sp>
        <p:sp>
          <p:nvSpPr>
            <p:cNvPr id="11" name="矩形 10"/>
            <p:cNvSpPr/>
            <p:nvPr/>
          </p:nvSpPr>
          <p:spPr>
            <a:xfrm>
              <a:off x="1180045" y="2428647"/>
              <a:ext cx="3405374" cy="2308324"/>
            </a:xfrm>
            <a:prstGeom prst="rect">
              <a:avLst/>
            </a:prstGeom>
            <a:solidFill>
              <a:schemeClr val="bg1">
                <a:lumMod val="95000"/>
              </a:schemeClr>
            </a:solidFill>
            <a:ln>
              <a:solidFill>
                <a:schemeClr val="bg1">
                  <a:lumMod val="75000"/>
                </a:schemeClr>
              </a:solidFill>
            </a:ln>
          </p:spPr>
          <p:txBody>
            <a:bodyPr wrap="square">
              <a:spAutoFit/>
            </a:bodyPr>
            <a:lstStyle/>
            <a:p>
              <a:r>
                <a:rPr lang="en-US" altLang="zh-CN" sz="1600" dirty="0"/>
                <a:t>class </a:t>
              </a:r>
              <a:r>
                <a:rPr lang="en-US" altLang="zh-CN" sz="1600" dirty="0">
                  <a:solidFill>
                    <a:srgbClr val="0000FF"/>
                  </a:solidFill>
                </a:rPr>
                <a:t>Base</a:t>
              </a:r>
              <a:r>
                <a:rPr lang="en-US" altLang="zh-CN" sz="1600" dirty="0"/>
                <a:t> {</a:t>
              </a:r>
            </a:p>
            <a:p>
              <a:r>
                <a:rPr lang="en-US" altLang="zh-CN" sz="1600" dirty="0"/>
                <a:t>public:</a:t>
              </a:r>
            </a:p>
            <a:p>
              <a:r>
                <a:rPr lang="en-US" altLang="zh-CN" sz="1600" dirty="0"/>
                <a:t>    Base() : value(10), value2(20) {}</a:t>
              </a:r>
              <a:br>
                <a:rPr lang="en-US" altLang="zh-CN" sz="1600" dirty="0"/>
              </a:br>
              <a:r>
                <a:rPr lang="en-US" altLang="zh-CN" sz="1600" dirty="0"/>
                <a:t>    int GetValue() { return value; }</a:t>
              </a:r>
              <a:br>
                <a:rPr lang="en-US" altLang="zh-CN" sz="1600" dirty="0"/>
              </a:br>
              <a:r>
                <a:rPr lang="en-US" altLang="zh-CN" sz="1600" dirty="0"/>
                <a:t>private:</a:t>
              </a:r>
            </a:p>
            <a:p>
              <a:r>
                <a:rPr lang="en-US" altLang="zh-CN" sz="1600" dirty="0"/>
                <a:t>    int value;</a:t>
              </a:r>
              <a:br>
                <a:rPr lang="en-US" altLang="zh-CN" sz="1600" dirty="0"/>
              </a:br>
              <a:r>
                <a:rPr lang="en-US" altLang="zh-CN" sz="1600" dirty="0"/>
                <a:t>protected:</a:t>
              </a:r>
            </a:p>
            <a:p>
              <a:r>
                <a:rPr lang="en-US" altLang="zh-CN" sz="1600" dirty="0"/>
                <a:t>    int value2;</a:t>
              </a:r>
            </a:p>
            <a:p>
              <a:r>
                <a:rPr lang="en-US" altLang="zh-CN" sz="1600" dirty="0"/>
                <a:t>};</a:t>
              </a:r>
            </a:p>
          </p:txBody>
        </p:sp>
        <p:sp>
          <p:nvSpPr>
            <p:cNvPr id="12" name="TextBox 50"/>
            <p:cNvSpPr txBox="1">
              <a:spLocks noChangeArrowheads="1"/>
            </p:cNvSpPr>
            <p:nvPr/>
          </p:nvSpPr>
          <p:spPr bwMode="auto">
            <a:xfrm>
              <a:off x="1036029" y="1917626"/>
              <a:ext cx="1504211" cy="372102"/>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b="1" dirty="0">
                  <a:solidFill>
                    <a:schemeClr val="bg1"/>
                  </a:solidFill>
                  <a:latin typeface="微软雅黑" pitchFamily="34" charset="-122"/>
                  <a:ea typeface="微软雅黑" pitchFamily="34" charset="-122"/>
                </a:rPr>
                <a:t>示例</a:t>
              </a:r>
              <a:endParaRPr lang="en-US" altLang="zh-CN" b="1" dirty="0">
                <a:solidFill>
                  <a:schemeClr val="bg1"/>
                </a:solidFill>
                <a:latin typeface="微软雅黑" pitchFamily="34" charset="-122"/>
                <a:ea typeface="微软雅黑" pitchFamily="34" charset="-122"/>
              </a:endParaRPr>
            </a:p>
          </p:txBody>
        </p:sp>
      </p:grpSp>
      <p:grpSp>
        <p:nvGrpSpPr>
          <p:cNvPr id="13" name="组合 12"/>
          <p:cNvGrpSpPr/>
          <p:nvPr/>
        </p:nvGrpSpPr>
        <p:grpSpPr>
          <a:xfrm>
            <a:off x="5593531" y="5427493"/>
            <a:ext cx="2109233" cy="939851"/>
            <a:chOff x="5953570" y="2996935"/>
            <a:chExt cx="1838819" cy="939851"/>
          </a:xfrm>
        </p:grpSpPr>
        <p:sp>
          <p:nvSpPr>
            <p:cNvPr id="15" name="矩形 14"/>
            <p:cNvSpPr/>
            <p:nvPr/>
          </p:nvSpPr>
          <p:spPr>
            <a:xfrm>
              <a:off x="5953571" y="3352011"/>
              <a:ext cx="1838818" cy="584775"/>
            </a:xfrm>
            <a:prstGeom prst="rect">
              <a:avLst/>
            </a:prstGeom>
            <a:solidFill>
              <a:schemeClr val="bg1">
                <a:lumMod val="95000"/>
              </a:schemeClr>
            </a:solidFill>
          </p:spPr>
          <p:txBody>
            <a:bodyPr wrap="square">
              <a:spAutoFit/>
            </a:bodyPr>
            <a:lstStyle/>
            <a:p>
              <a:r>
                <a:rPr lang="en-US" altLang="zh-CN" sz="1600" dirty="0"/>
                <a:t>value   = 10</a:t>
              </a:r>
            </a:p>
            <a:p>
              <a:r>
                <a:rPr lang="en-US" altLang="zh-CN" sz="1600" dirty="0"/>
                <a:t>value2 = 20</a:t>
              </a:r>
            </a:p>
          </p:txBody>
        </p:sp>
        <p:sp>
          <p:nvSpPr>
            <p:cNvPr id="17" name="TextBox 50"/>
            <p:cNvSpPr txBox="1">
              <a:spLocks noChangeArrowheads="1"/>
            </p:cNvSpPr>
            <p:nvPr/>
          </p:nvSpPr>
          <p:spPr bwMode="auto">
            <a:xfrm>
              <a:off x="5953570" y="2996935"/>
              <a:ext cx="1311364"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输出</a:t>
              </a:r>
              <a:endParaRPr lang="en-US" altLang="zh-CN" sz="1600" b="1" dirty="0">
                <a:solidFill>
                  <a:schemeClr val="bg1"/>
                </a:solidFill>
                <a:latin typeface="微软雅黑" pitchFamily="34" charset="-122"/>
                <a:ea typeface="微软雅黑" pitchFamily="34" charset="-122"/>
              </a:endParaRPr>
            </a:p>
          </p:txBody>
        </p:sp>
      </p:grpSp>
      <p:sp>
        <p:nvSpPr>
          <p:cNvPr id="6" name="矩形 5"/>
          <p:cNvSpPr/>
          <p:nvPr/>
        </p:nvSpPr>
        <p:spPr>
          <a:xfrm>
            <a:off x="2497187" y="5030664"/>
            <a:ext cx="2952328" cy="1569660"/>
          </a:xfrm>
          <a:prstGeom prst="rect">
            <a:avLst/>
          </a:prstGeom>
          <a:solidFill>
            <a:schemeClr val="bg1">
              <a:lumMod val="95000"/>
            </a:schemeClr>
          </a:solidFill>
        </p:spPr>
        <p:txBody>
          <a:bodyPr wrap="square">
            <a:spAutoFit/>
          </a:bodyPr>
          <a:lstStyle/>
          <a:p>
            <a:r>
              <a:rPr lang="en-US" altLang="zh-CN" sz="1600" dirty="0"/>
              <a:t>int main(int argc, char **argv)</a:t>
            </a:r>
          </a:p>
          <a:p>
            <a:r>
              <a:rPr lang="en-US" altLang="zh-CN" sz="1600" dirty="0"/>
              <a:t>{</a:t>
            </a:r>
          </a:p>
          <a:p>
            <a:r>
              <a:rPr lang="en-US" altLang="zh-CN" sz="1600" dirty="0"/>
              <a:t>    </a:t>
            </a:r>
            <a:r>
              <a:rPr lang="en-US" altLang="zh-CN" sz="1600" dirty="0">
                <a:solidFill>
                  <a:srgbClr val="7030A0"/>
                </a:solidFill>
              </a:rPr>
              <a:t>Derived</a:t>
            </a:r>
            <a:r>
              <a:rPr lang="en-US" altLang="zh-CN" sz="1600" dirty="0"/>
              <a:t> d;</a:t>
            </a:r>
          </a:p>
          <a:p>
            <a:r>
              <a:rPr lang="en-US" altLang="zh-CN" sz="1600" dirty="0"/>
              <a:t>    d.Func();</a:t>
            </a:r>
          </a:p>
          <a:p>
            <a:r>
              <a:rPr lang="en-US" altLang="zh-CN" sz="1600" dirty="0"/>
              <a:t>    return 0;</a:t>
            </a:r>
          </a:p>
          <a:p>
            <a:r>
              <a:rPr lang="en-US" altLang="zh-CN" sz="1600" dirty="0"/>
              <a:t>}</a:t>
            </a:r>
            <a:endParaRPr lang="zh-CN" altLang="en-US" sz="1600" dirty="0"/>
          </a:p>
        </p:txBody>
      </p:sp>
    </p:spTree>
    <p:extLst>
      <p:ext uri="{BB962C8B-B14F-4D97-AF65-F5344CB8AC3E}">
        <p14:creationId xmlns:p14="http://schemas.microsoft.com/office/powerpoint/2010/main" val="4226659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lstStyle/>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面向对象编程</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类</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继承与派生</a:t>
            </a:r>
            <a:endParaRPr lang="en-US" altLang="zh-CN" sz="2600" dirty="0">
              <a:solidFill>
                <a:schemeClr val="tx1"/>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600" dirty="0">
                <a:solidFill>
                  <a:schemeClr val="tx1"/>
                </a:solidFill>
                <a:latin typeface="微软雅黑" panose="020B0503020204020204" pitchFamily="34" charset="-122"/>
                <a:ea typeface="微软雅黑" panose="020B0503020204020204" pitchFamily="34" charset="-122"/>
              </a:rPr>
              <a:t>多态</a:t>
            </a:r>
            <a:endParaRPr lang="en-US" altLang="zh-CN" sz="2600" dirty="0">
              <a:solidFill>
                <a:schemeClr val="tx1"/>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3926041"/>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847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多态</a:t>
            </a:r>
            <a:endParaRPr lang="zh-CN" altLang="en-US" dirty="0">
              <a:solidFill>
                <a:srgbClr val="FF0000"/>
              </a:solidFill>
            </a:endParaRPr>
          </a:p>
        </p:txBody>
      </p:sp>
      <p:sp>
        <p:nvSpPr>
          <p:cNvPr id="3" name="内容占位符 2"/>
          <p:cNvSpPr>
            <a:spLocks noGrp="1"/>
          </p:cNvSpPr>
          <p:nvPr>
            <p:ph idx="1"/>
          </p:nvPr>
        </p:nvSpPr>
        <p:spPr>
          <a:xfrm>
            <a:off x="609759" y="2853730"/>
            <a:ext cx="10312364" cy="1080120"/>
          </a:xfrm>
        </p:spPr>
        <p:txBody>
          <a:bodyPr>
            <a:noAutofit/>
          </a:bodyPr>
          <a:lstStyle/>
          <a:p>
            <a:pPr>
              <a:buFont typeface="Wingdings" panose="05000000000000000000" pitchFamily="2" charset="2"/>
              <a:buChar char="p"/>
            </a:pPr>
            <a:r>
              <a:rPr lang="zh-CN" altLang="en-US" b="0" dirty="0"/>
              <a:t>简言之，多态即提供统一的外部接口，实现一种行为（一个外部接口）产生多种结果的效果</a:t>
            </a:r>
            <a:endParaRPr lang="zh-CN" altLang="en-US"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32</a:t>
            </a:fld>
            <a:endParaRPr lang="en-GB" altLang="zh-CN">
              <a:solidFill>
                <a:srgbClr val="000000"/>
              </a:solidFill>
            </a:endParaRPr>
          </a:p>
        </p:txBody>
      </p:sp>
    </p:spTree>
    <p:extLst>
      <p:ext uri="{BB962C8B-B14F-4D97-AF65-F5344CB8AC3E}">
        <p14:creationId xmlns:p14="http://schemas.microsoft.com/office/powerpoint/2010/main" val="184790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多态</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函数重载</a:t>
            </a:r>
            <a:endParaRPr lang="zh-CN" altLang="en-US" dirty="0">
              <a:solidFill>
                <a:srgbClr val="FF0000"/>
              </a:solidFill>
            </a:endParaRPr>
          </a:p>
        </p:txBody>
      </p:sp>
      <p:sp>
        <p:nvSpPr>
          <p:cNvPr id="3" name="内容占位符 2"/>
          <p:cNvSpPr>
            <a:spLocks noGrp="1"/>
          </p:cNvSpPr>
          <p:nvPr>
            <p:ph idx="1"/>
          </p:nvPr>
        </p:nvSpPr>
        <p:spPr>
          <a:xfrm>
            <a:off x="609759" y="800299"/>
            <a:ext cx="10312364" cy="757287"/>
          </a:xfrm>
        </p:spPr>
        <p:txBody>
          <a:bodyPr>
            <a:noAutofit/>
          </a:bodyPr>
          <a:lstStyle/>
          <a:p>
            <a:pPr>
              <a:buFont typeface="Wingdings" panose="05000000000000000000" pitchFamily="2" charset="2"/>
              <a:buChar char="p"/>
            </a:pPr>
            <a:r>
              <a:rPr lang="zh-CN" altLang="en-US" dirty="0"/>
              <a:t>函数重载</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33</a:t>
            </a:fld>
            <a:endParaRPr lang="en-GB" altLang="zh-CN">
              <a:solidFill>
                <a:srgbClr val="000000"/>
              </a:solidFill>
            </a:endParaRPr>
          </a:p>
        </p:txBody>
      </p:sp>
      <p:sp>
        <p:nvSpPr>
          <p:cNvPr id="5" name="文本框 4"/>
          <p:cNvSpPr txBox="1"/>
          <p:nvPr/>
        </p:nvSpPr>
        <p:spPr>
          <a:xfrm>
            <a:off x="1180045" y="1353756"/>
            <a:ext cx="10009112" cy="707886"/>
          </a:xfrm>
          <a:prstGeom prst="rect">
            <a:avLst/>
          </a:prstGeom>
          <a:noFill/>
        </p:spPr>
        <p:txBody>
          <a:bodyPr wrap="square" rtlCol="0">
            <a:spAutoFit/>
          </a:bodyPr>
          <a:lstStyle/>
          <a:p>
            <a:r>
              <a:rPr lang="zh-CN" altLang="en-US" sz="2000" dirty="0">
                <a:latin typeface="+mn-ea"/>
                <a:ea typeface="+mn-ea"/>
              </a:rPr>
              <a:t>在同一个作用域内几个函数名字相同但形参不同（指参数的个数、类型）的函数，则称之为重载函数</a:t>
            </a:r>
          </a:p>
        </p:txBody>
      </p:sp>
      <p:grpSp>
        <p:nvGrpSpPr>
          <p:cNvPr id="9" name="组合 8"/>
          <p:cNvGrpSpPr/>
          <p:nvPr/>
        </p:nvGrpSpPr>
        <p:grpSpPr>
          <a:xfrm>
            <a:off x="1180045" y="2138614"/>
            <a:ext cx="2973326" cy="2587324"/>
            <a:chOff x="1180045" y="2066606"/>
            <a:chExt cx="2973326" cy="2587324"/>
          </a:xfrm>
        </p:grpSpPr>
        <p:sp>
          <p:nvSpPr>
            <p:cNvPr id="6" name="矩形 5"/>
            <p:cNvSpPr/>
            <p:nvPr/>
          </p:nvSpPr>
          <p:spPr>
            <a:xfrm>
              <a:off x="1180045" y="2428647"/>
              <a:ext cx="2973326" cy="1077218"/>
            </a:xfrm>
            <a:prstGeom prst="rect">
              <a:avLst/>
            </a:prstGeom>
            <a:solidFill>
              <a:schemeClr val="bg1">
                <a:lumMod val="95000"/>
              </a:schemeClr>
            </a:solidFill>
            <a:ln>
              <a:noFill/>
            </a:ln>
          </p:spPr>
          <p:txBody>
            <a:bodyPr wrap="square">
              <a:spAutoFit/>
            </a:bodyPr>
            <a:lstStyle/>
            <a:p>
              <a:r>
                <a:rPr lang="en-US" altLang="zh-CN" sz="1600" dirty="0"/>
                <a:t>int </a:t>
              </a:r>
              <a:r>
                <a:rPr lang="en-US" altLang="zh-CN" sz="1600" dirty="0">
                  <a:solidFill>
                    <a:srgbClr val="0000FF"/>
                  </a:solidFill>
                </a:rPr>
                <a:t>max</a:t>
              </a:r>
              <a:r>
                <a:rPr lang="en-US" altLang="zh-CN" sz="1600" dirty="0"/>
                <a:t>(</a:t>
              </a:r>
              <a:r>
                <a:rPr lang="en-US" altLang="zh-CN" sz="1600" dirty="0">
                  <a:solidFill>
                    <a:srgbClr val="00B0F0"/>
                  </a:solidFill>
                </a:rPr>
                <a:t>int v1, int v2</a:t>
              </a:r>
              <a:r>
                <a:rPr lang="en-US" altLang="zh-CN" sz="1600" dirty="0"/>
                <a:t>)</a:t>
              </a:r>
            </a:p>
            <a:p>
              <a:r>
                <a:rPr lang="en-US" altLang="zh-CN" sz="1600" dirty="0"/>
                <a:t>{</a:t>
              </a:r>
            </a:p>
            <a:p>
              <a:r>
                <a:rPr lang="en-US" altLang="zh-CN" sz="1600" dirty="0"/>
                <a:t>    return (v1 &gt; v2) ? V1 : v2;</a:t>
              </a:r>
            </a:p>
            <a:p>
              <a:r>
                <a:rPr lang="en-US" altLang="zh-CN" sz="1600" dirty="0"/>
                <a:t>}</a:t>
              </a:r>
            </a:p>
          </p:txBody>
        </p:sp>
        <p:sp>
          <p:nvSpPr>
            <p:cNvPr id="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sp>
          <p:nvSpPr>
            <p:cNvPr id="8" name="矩形 7"/>
            <p:cNvSpPr/>
            <p:nvPr/>
          </p:nvSpPr>
          <p:spPr>
            <a:xfrm>
              <a:off x="1180045" y="3576712"/>
              <a:ext cx="2973326" cy="1077218"/>
            </a:xfrm>
            <a:prstGeom prst="rect">
              <a:avLst/>
            </a:prstGeom>
            <a:solidFill>
              <a:schemeClr val="bg1">
                <a:lumMod val="95000"/>
              </a:schemeClr>
            </a:solidFill>
            <a:ln>
              <a:noFill/>
            </a:ln>
          </p:spPr>
          <p:txBody>
            <a:bodyPr wrap="square">
              <a:spAutoFit/>
            </a:bodyPr>
            <a:lstStyle/>
            <a:p>
              <a:r>
                <a:rPr lang="en-US" altLang="zh-CN" sz="1600" dirty="0"/>
                <a:t>double </a:t>
              </a:r>
              <a:r>
                <a:rPr lang="en-US" altLang="zh-CN" sz="1600" dirty="0">
                  <a:solidFill>
                    <a:srgbClr val="0000FF"/>
                  </a:solidFill>
                </a:rPr>
                <a:t>max</a:t>
              </a:r>
              <a:r>
                <a:rPr lang="en-US" altLang="zh-CN" sz="1600" dirty="0"/>
                <a:t>(</a:t>
              </a:r>
              <a:r>
                <a:rPr lang="en-US" altLang="zh-CN" sz="1600" dirty="0">
                  <a:solidFill>
                    <a:srgbClr val="00B0F0"/>
                  </a:solidFill>
                </a:rPr>
                <a:t>double v1, double v2</a:t>
              </a:r>
              <a:r>
                <a:rPr lang="en-US" altLang="zh-CN" sz="1600" dirty="0"/>
                <a:t>)</a:t>
              </a:r>
            </a:p>
            <a:p>
              <a:r>
                <a:rPr lang="en-US" altLang="zh-CN" sz="1600" dirty="0"/>
                <a:t>{</a:t>
              </a:r>
            </a:p>
            <a:p>
              <a:r>
                <a:rPr lang="en-US" altLang="zh-CN" sz="1600" dirty="0"/>
                <a:t>    return (v1 &gt; v2) ? V1 : v2;</a:t>
              </a:r>
            </a:p>
            <a:p>
              <a:r>
                <a:rPr lang="en-US" altLang="zh-CN" sz="1600" dirty="0"/>
                <a:t>}</a:t>
              </a:r>
            </a:p>
          </p:txBody>
        </p:sp>
      </p:grpSp>
      <p:sp>
        <p:nvSpPr>
          <p:cNvPr id="10" name="矩形 9"/>
          <p:cNvSpPr/>
          <p:nvPr/>
        </p:nvSpPr>
        <p:spPr>
          <a:xfrm>
            <a:off x="1155032" y="4797946"/>
            <a:ext cx="2998339" cy="830997"/>
          </a:xfrm>
          <a:prstGeom prst="rect">
            <a:avLst/>
          </a:prstGeom>
          <a:solidFill>
            <a:schemeClr val="bg1">
              <a:lumMod val="95000"/>
            </a:schemeClr>
          </a:solidFill>
          <a:ln>
            <a:noFill/>
          </a:ln>
        </p:spPr>
        <p:txBody>
          <a:bodyPr wrap="square">
            <a:spAutoFit/>
          </a:bodyPr>
          <a:lstStyle/>
          <a:p>
            <a:r>
              <a:rPr lang="fr-FR" altLang="zh-CN" sz="1600" dirty="0"/>
              <a:t>int max1 = max(1, 2);</a:t>
            </a:r>
          </a:p>
          <a:p>
            <a:r>
              <a:rPr lang="fr-FR" altLang="zh-CN" sz="1600" dirty="0"/>
              <a:t>double max2 = max(1.2, 1.1);</a:t>
            </a:r>
            <a:br>
              <a:rPr lang="fr-FR" altLang="zh-CN" sz="1600" dirty="0"/>
            </a:br>
            <a:r>
              <a:rPr lang="fr-FR" altLang="zh-CN" sz="1600" dirty="0"/>
              <a:t>std::cout &lt;&lt; max1 &lt;&lt; " " &lt;&lt; max2;</a:t>
            </a:r>
          </a:p>
        </p:txBody>
      </p:sp>
      <p:grpSp>
        <p:nvGrpSpPr>
          <p:cNvPr id="11" name="组合 10"/>
          <p:cNvGrpSpPr/>
          <p:nvPr/>
        </p:nvGrpSpPr>
        <p:grpSpPr>
          <a:xfrm>
            <a:off x="1180045" y="5688492"/>
            <a:ext cx="2109233" cy="693630"/>
            <a:chOff x="5953570" y="2996935"/>
            <a:chExt cx="1838819" cy="693630"/>
          </a:xfrm>
        </p:grpSpPr>
        <p:sp>
          <p:nvSpPr>
            <p:cNvPr id="12" name="矩形 11"/>
            <p:cNvSpPr/>
            <p:nvPr/>
          </p:nvSpPr>
          <p:spPr>
            <a:xfrm>
              <a:off x="5953571" y="3352011"/>
              <a:ext cx="1838818" cy="338554"/>
            </a:xfrm>
            <a:prstGeom prst="rect">
              <a:avLst/>
            </a:prstGeom>
            <a:solidFill>
              <a:schemeClr val="bg1">
                <a:lumMod val="95000"/>
              </a:schemeClr>
            </a:solidFill>
          </p:spPr>
          <p:txBody>
            <a:bodyPr wrap="square">
              <a:spAutoFit/>
            </a:bodyPr>
            <a:lstStyle/>
            <a:p>
              <a:r>
                <a:rPr lang="en-US" altLang="zh-CN" sz="1600" dirty="0"/>
                <a:t>2, 1.2</a:t>
              </a:r>
            </a:p>
          </p:txBody>
        </p:sp>
        <p:sp>
          <p:nvSpPr>
            <p:cNvPr id="13" name="TextBox 50"/>
            <p:cNvSpPr txBox="1">
              <a:spLocks noChangeArrowheads="1"/>
            </p:cNvSpPr>
            <p:nvPr/>
          </p:nvSpPr>
          <p:spPr bwMode="auto">
            <a:xfrm>
              <a:off x="5953570" y="2996935"/>
              <a:ext cx="1311364"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输出</a:t>
              </a:r>
              <a:endParaRPr lang="en-US" altLang="zh-CN" sz="1600" b="1" dirty="0">
                <a:solidFill>
                  <a:schemeClr val="bg1"/>
                </a:solidFill>
                <a:latin typeface="微软雅黑" pitchFamily="34" charset="-122"/>
                <a:ea typeface="微软雅黑" pitchFamily="34" charset="-122"/>
              </a:endParaRPr>
            </a:p>
          </p:txBody>
        </p:sp>
      </p:grpSp>
      <p:sp>
        <p:nvSpPr>
          <p:cNvPr id="14" name="文本框 13"/>
          <p:cNvSpPr txBox="1"/>
          <p:nvPr/>
        </p:nvSpPr>
        <p:spPr>
          <a:xfrm>
            <a:off x="4657427" y="2270159"/>
            <a:ext cx="4378122" cy="1015663"/>
          </a:xfrm>
          <a:prstGeom prst="rect">
            <a:avLst/>
          </a:prstGeom>
          <a:noFill/>
        </p:spPr>
        <p:txBody>
          <a:bodyPr wrap="none" rtlCol="0">
            <a:spAutoFit/>
          </a:bodyPr>
          <a:lstStyle/>
          <a:p>
            <a:pPr marL="342900" indent="-342900">
              <a:lnSpc>
                <a:spcPct val="150000"/>
              </a:lnSpc>
              <a:buFont typeface="Wingdings" panose="05000000000000000000" pitchFamily="2" charset="2"/>
              <a:buChar char="n"/>
            </a:pPr>
            <a:r>
              <a:rPr lang="zh-CN" altLang="en-US" sz="2000" dirty="0">
                <a:latin typeface="+mn-ea"/>
                <a:ea typeface="+mn-ea"/>
              </a:rPr>
              <a:t>函数名相同：均为</a:t>
            </a:r>
            <a:r>
              <a:rPr lang="en-US" altLang="zh-CN" sz="2000" dirty="0">
                <a:solidFill>
                  <a:srgbClr val="0000FF"/>
                </a:solidFill>
                <a:latin typeface="+mn-ea"/>
                <a:ea typeface="+mn-ea"/>
              </a:rPr>
              <a:t>max</a:t>
            </a:r>
          </a:p>
          <a:p>
            <a:pPr marL="342900" indent="-342900">
              <a:lnSpc>
                <a:spcPct val="150000"/>
              </a:lnSpc>
              <a:buFont typeface="Wingdings" panose="05000000000000000000" pitchFamily="2" charset="2"/>
              <a:buChar char="n"/>
            </a:pPr>
            <a:r>
              <a:rPr lang="zh-CN" altLang="en-US" sz="2000" dirty="0">
                <a:latin typeface="+mn-ea"/>
                <a:ea typeface="+mn-ea"/>
              </a:rPr>
              <a:t>形参不同：个数虽相同但类型不同</a:t>
            </a:r>
          </a:p>
        </p:txBody>
      </p:sp>
    </p:spTree>
    <p:extLst>
      <p:ext uri="{BB962C8B-B14F-4D97-AF65-F5344CB8AC3E}">
        <p14:creationId xmlns:p14="http://schemas.microsoft.com/office/powerpoint/2010/main" val="1836212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多态</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运算符重载</a:t>
            </a:r>
            <a:endParaRPr lang="zh-CN" altLang="en-US" dirty="0">
              <a:solidFill>
                <a:srgbClr val="FF0000"/>
              </a:solidFill>
            </a:endParaRPr>
          </a:p>
        </p:txBody>
      </p:sp>
      <p:sp>
        <p:nvSpPr>
          <p:cNvPr id="3" name="内容占位符 2"/>
          <p:cNvSpPr>
            <a:spLocks noGrp="1"/>
          </p:cNvSpPr>
          <p:nvPr>
            <p:ph idx="1"/>
          </p:nvPr>
        </p:nvSpPr>
        <p:spPr>
          <a:xfrm>
            <a:off x="609759" y="800299"/>
            <a:ext cx="10312364" cy="757287"/>
          </a:xfrm>
        </p:spPr>
        <p:txBody>
          <a:bodyPr>
            <a:noAutofit/>
          </a:bodyPr>
          <a:lstStyle/>
          <a:p>
            <a:pPr>
              <a:buFont typeface="Wingdings" panose="05000000000000000000" pitchFamily="2" charset="2"/>
              <a:buChar char="p"/>
            </a:pPr>
            <a:r>
              <a:rPr lang="zh-CN" altLang="en-US" dirty="0"/>
              <a:t>运算符重载</a:t>
            </a:r>
          </a:p>
        </p:txBody>
      </p:sp>
      <p:sp>
        <p:nvSpPr>
          <p:cNvPr id="4" name="日期占位符 3"/>
          <p:cNvSpPr>
            <a:spLocks noGrp="1"/>
          </p:cNvSpPr>
          <p:nvPr>
            <p:ph type="dt" sz="half" idx="10"/>
          </p:nvPr>
        </p:nvSpPr>
        <p:spPr>
          <a:xfrm>
            <a:off x="557879" y="6354914"/>
            <a:ext cx="2845541" cy="366267"/>
          </a:xfrm>
        </p:spPr>
        <p:txBody>
          <a:bodyPr/>
          <a:lstStyle/>
          <a:p>
            <a:pPr>
              <a:defRPr/>
            </a:pPr>
            <a:fld id="{B2A8832E-1023-410A-A24E-2EFF84925146}" type="slidenum">
              <a:rPr lang="de-DE" altLang="zh-CN" smtClean="0">
                <a:solidFill>
                  <a:srgbClr val="000000"/>
                </a:solidFill>
              </a:rPr>
              <a:pPr>
                <a:defRPr/>
              </a:pPr>
              <a:t>34</a:t>
            </a:fld>
            <a:endParaRPr lang="en-GB" altLang="zh-CN">
              <a:solidFill>
                <a:srgbClr val="000000"/>
              </a:solidFill>
            </a:endParaRPr>
          </a:p>
        </p:txBody>
      </p:sp>
      <p:sp>
        <p:nvSpPr>
          <p:cNvPr id="5" name="文本框 4"/>
          <p:cNvSpPr txBox="1"/>
          <p:nvPr/>
        </p:nvSpPr>
        <p:spPr>
          <a:xfrm>
            <a:off x="947795" y="1344164"/>
            <a:ext cx="9742078" cy="1015663"/>
          </a:xfrm>
          <a:prstGeom prst="rect">
            <a:avLst/>
          </a:prstGeom>
          <a:noFill/>
        </p:spPr>
        <p:txBody>
          <a:bodyPr wrap="square" rtlCol="0">
            <a:spAutoFit/>
          </a:bodyPr>
          <a:lstStyle/>
          <a:p>
            <a:pPr>
              <a:lnSpc>
                <a:spcPct val="150000"/>
              </a:lnSpc>
            </a:pPr>
            <a:r>
              <a:rPr lang="zh-CN" altLang="en-US" sz="2000" dirty="0">
                <a:latin typeface="+mn-ea"/>
                <a:ea typeface="+mn-ea"/>
              </a:rPr>
              <a:t>即对</a:t>
            </a:r>
            <a:r>
              <a:rPr lang="zh-CN" altLang="en-US" sz="2000" b="1" dirty="0">
                <a:latin typeface="+mn-ea"/>
                <a:ea typeface="+mn-ea"/>
              </a:rPr>
              <a:t>已有的</a:t>
            </a:r>
            <a:r>
              <a:rPr lang="zh-CN" altLang="en-US" sz="2000" dirty="0">
                <a:latin typeface="+mn-ea"/>
                <a:ea typeface="+mn-ea"/>
              </a:rPr>
              <a:t>运算符重新进行定义，当其应用于不同类型的对象时具有不同的行为</a:t>
            </a:r>
            <a:endParaRPr lang="en-US" altLang="zh-CN" sz="2000" dirty="0">
              <a:latin typeface="+mn-ea"/>
              <a:ea typeface="+mn-ea"/>
            </a:endParaRPr>
          </a:p>
          <a:p>
            <a:pPr>
              <a:lnSpc>
                <a:spcPct val="150000"/>
              </a:lnSpc>
            </a:pPr>
            <a:r>
              <a:rPr lang="zh-CN" altLang="en-US" sz="2000" dirty="0">
                <a:latin typeface="+mn-ea"/>
                <a:ea typeface="+mn-ea"/>
              </a:rPr>
              <a:t>重载的运算符是具有特殊名字的函数，由关键字</a:t>
            </a:r>
            <a:r>
              <a:rPr lang="en-US" altLang="zh-CN" sz="2000" dirty="0">
                <a:latin typeface="+mn-ea"/>
                <a:ea typeface="+mn-ea"/>
              </a:rPr>
              <a:t>operator</a:t>
            </a:r>
            <a:r>
              <a:rPr lang="zh-CN" altLang="en-US" sz="2000" dirty="0">
                <a:latin typeface="+mn-ea"/>
                <a:ea typeface="+mn-ea"/>
              </a:rPr>
              <a:t>和其后的运算符号组成</a:t>
            </a:r>
          </a:p>
        </p:txBody>
      </p:sp>
      <p:grpSp>
        <p:nvGrpSpPr>
          <p:cNvPr id="9" name="组合 8"/>
          <p:cNvGrpSpPr/>
          <p:nvPr/>
        </p:nvGrpSpPr>
        <p:grpSpPr>
          <a:xfrm>
            <a:off x="1007292" y="3429379"/>
            <a:ext cx="4536504" cy="1685480"/>
            <a:chOff x="1180045" y="2066606"/>
            <a:chExt cx="2838175" cy="1685480"/>
          </a:xfrm>
        </p:grpSpPr>
        <p:sp>
          <p:nvSpPr>
            <p:cNvPr id="6" name="矩形 5"/>
            <p:cNvSpPr/>
            <p:nvPr/>
          </p:nvSpPr>
          <p:spPr>
            <a:xfrm>
              <a:off x="1180045" y="2428647"/>
              <a:ext cx="2838175" cy="1323439"/>
            </a:xfrm>
            <a:prstGeom prst="rect">
              <a:avLst/>
            </a:prstGeom>
            <a:solidFill>
              <a:schemeClr val="bg1">
                <a:lumMod val="95000"/>
              </a:schemeClr>
            </a:solidFill>
            <a:ln>
              <a:noFill/>
            </a:ln>
          </p:spPr>
          <p:txBody>
            <a:bodyPr wrap="square">
              <a:spAutoFit/>
            </a:bodyPr>
            <a:lstStyle/>
            <a:p>
              <a:r>
                <a:rPr lang="en-US" altLang="zh-CN" sz="1600" dirty="0"/>
                <a:t>class Object {…};</a:t>
              </a:r>
            </a:p>
            <a:p>
              <a:r>
                <a:rPr lang="en-US" altLang="zh-CN" sz="1600" dirty="0"/>
                <a:t>bool </a:t>
              </a:r>
              <a:r>
                <a:rPr lang="en-US" altLang="zh-CN" sz="1600" dirty="0">
                  <a:solidFill>
                    <a:srgbClr val="00B0F0"/>
                  </a:solidFill>
                </a:rPr>
                <a:t>operator</a:t>
              </a:r>
              <a:r>
                <a:rPr lang="en-US" altLang="zh-CN" sz="1600" dirty="0">
                  <a:solidFill>
                    <a:srgbClr val="0000FF"/>
                  </a:solidFill>
                </a:rPr>
                <a:t>&lt;</a:t>
              </a:r>
              <a:r>
                <a:rPr lang="en-US" altLang="zh-CN" sz="1600" dirty="0"/>
                <a:t>(const Object &amp;o1, const Object &amp;o2)</a:t>
              </a:r>
            </a:p>
            <a:p>
              <a:r>
                <a:rPr lang="en-US" altLang="zh-CN" sz="1600" dirty="0"/>
                <a:t>{</a:t>
              </a:r>
            </a:p>
            <a:p>
              <a:r>
                <a:rPr lang="en-US" altLang="zh-CN" sz="1600" dirty="0"/>
                <a:t>    …</a:t>
              </a:r>
            </a:p>
            <a:p>
              <a:r>
                <a:rPr lang="en-US" altLang="zh-CN" sz="1600" dirty="0"/>
                <a:t>}</a:t>
              </a:r>
            </a:p>
          </p:txBody>
        </p:sp>
        <p:sp>
          <p:nvSpPr>
            <p:cNvPr id="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sp>
        <p:nvSpPr>
          <p:cNvPr id="14" name="文本框 13"/>
          <p:cNvSpPr txBox="1"/>
          <p:nvPr/>
        </p:nvSpPr>
        <p:spPr>
          <a:xfrm>
            <a:off x="948444" y="2875922"/>
            <a:ext cx="10187404" cy="499624"/>
          </a:xfrm>
          <a:prstGeom prst="rect">
            <a:avLst/>
          </a:prstGeom>
          <a:noFill/>
        </p:spPr>
        <p:txBody>
          <a:bodyPr wrap="none" rtlCol="0">
            <a:spAutoFit/>
          </a:bodyPr>
          <a:lstStyle/>
          <a:p>
            <a:pPr>
              <a:lnSpc>
                <a:spcPct val="150000"/>
              </a:lnSpc>
            </a:pPr>
            <a:r>
              <a:rPr lang="zh-CN" altLang="en-US" sz="2000" dirty="0">
                <a:latin typeface="+mn-ea"/>
                <a:ea typeface="+mn-ea"/>
              </a:rPr>
              <a:t>形参数量与该运算符作用的运算数量相同，如一元运算符有一个参数，二元运算符有两个</a:t>
            </a:r>
            <a:endParaRPr lang="en-US" altLang="zh-CN" sz="2000" dirty="0">
              <a:latin typeface="+mn-ea"/>
              <a:ea typeface="+mn-ea"/>
            </a:endParaRPr>
          </a:p>
        </p:txBody>
      </p:sp>
      <p:sp>
        <p:nvSpPr>
          <p:cNvPr id="15" name="矩形 14"/>
          <p:cNvSpPr/>
          <p:nvPr/>
        </p:nvSpPr>
        <p:spPr>
          <a:xfrm>
            <a:off x="960513" y="2415045"/>
            <a:ext cx="3888432" cy="507831"/>
          </a:xfrm>
          <a:prstGeom prst="rect">
            <a:avLst/>
          </a:prstGeom>
          <a:solidFill>
            <a:schemeClr val="bg1">
              <a:lumMod val="95000"/>
            </a:schemeClr>
          </a:solidFill>
        </p:spPr>
        <p:txBody>
          <a:bodyPr wrap="square">
            <a:spAutoFit/>
          </a:bodyPr>
          <a:lstStyle/>
          <a:p>
            <a:pPr>
              <a:lnSpc>
                <a:spcPct val="150000"/>
              </a:lnSpc>
            </a:pPr>
            <a:r>
              <a:rPr lang="zh-CN" altLang="en-US" dirty="0">
                <a:latin typeface="+mn-ea"/>
                <a:ea typeface="+mn-ea"/>
              </a:rPr>
              <a:t>返回类型</a:t>
            </a:r>
            <a:r>
              <a:rPr lang="en-US" altLang="zh-CN" dirty="0">
                <a:latin typeface="+mn-ea"/>
                <a:ea typeface="+mn-ea"/>
              </a:rPr>
              <a:t> </a:t>
            </a:r>
            <a:r>
              <a:rPr lang="en-US" altLang="zh-CN" dirty="0">
                <a:solidFill>
                  <a:srgbClr val="00B0F0"/>
                </a:solidFill>
                <a:latin typeface="+mn-ea"/>
                <a:ea typeface="+mn-ea"/>
              </a:rPr>
              <a:t>opartor</a:t>
            </a:r>
            <a:r>
              <a:rPr lang="zh-CN" altLang="en-US" dirty="0">
                <a:latin typeface="+mn-ea"/>
                <a:ea typeface="+mn-ea"/>
              </a:rPr>
              <a:t> 运算符</a:t>
            </a:r>
            <a:r>
              <a:rPr lang="en-US" altLang="zh-CN" dirty="0">
                <a:latin typeface="+mn-ea"/>
                <a:ea typeface="+mn-ea"/>
              </a:rPr>
              <a:t>(</a:t>
            </a:r>
            <a:r>
              <a:rPr lang="zh-CN" altLang="en-US" dirty="0">
                <a:latin typeface="+mn-ea"/>
                <a:ea typeface="+mn-ea"/>
              </a:rPr>
              <a:t>形参列表</a:t>
            </a:r>
            <a:r>
              <a:rPr lang="en-US" altLang="zh-CN" dirty="0">
                <a:latin typeface="+mn-ea"/>
                <a:ea typeface="+mn-ea"/>
              </a:rPr>
              <a:t>)</a:t>
            </a:r>
          </a:p>
        </p:txBody>
      </p:sp>
      <p:sp>
        <p:nvSpPr>
          <p:cNvPr id="17" name="矩形 16"/>
          <p:cNvSpPr/>
          <p:nvPr/>
        </p:nvSpPr>
        <p:spPr>
          <a:xfrm>
            <a:off x="913011" y="5138850"/>
            <a:ext cx="5724644" cy="507831"/>
          </a:xfrm>
          <a:prstGeom prst="rect">
            <a:avLst/>
          </a:prstGeom>
        </p:spPr>
        <p:txBody>
          <a:bodyPr wrap="none">
            <a:spAutoFit/>
          </a:bodyPr>
          <a:lstStyle/>
          <a:p>
            <a:pPr>
              <a:lnSpc>
                <a:spcPct val="150000"/>
              </a:lnSpc>
            </a:pPr>
            <a:r>
              <a:rPr lang="zh-CN" altLang="en-US" dirty="0">
                <a:latin typeface="+mn-ea"/>
                <a:ea typeface="+mn-ea"/>
              </a:rPr>
              <a:t>当运算符作用于内置类型的运算对象时，不能进行重载</a:t>
            </a:r>
          </a:p>
        </p:txBody>
      </p:sp>
      <p:grpSp>
        <p:nvGrpSpPr>
          <p:cNvPr id="18" name="组合 17"/>
          <p:cNvGrpSpPr/>
          <p:nvPr/>
        </p:nvGrpSpPr>
        <p:grpSpPr>
          <a:xfrm>
            <a:off x="999108" y="5600536"/>
            <a:ext cx="2867042" cy="700595"/>
            <a:chOff x="1180045" y="2066606"/>
            <a:chExt cx="1793709" cy="700595"/>
          </a:xfrm>
        </p:grpSpPr>
        <p:sp>
          <p:nvSpPr>
            <p:cNvPr id="19" name="矩形 18"/>
            <p:cNvSpPr/>
            <p:nvPr/>
          </p:nvSpPr>
          <p:spPr>
            <a:xfrm>
              <a:off x="1180045" y="2428647"/>
              <a:ext cx="1793709" cy="338554"/>
            </a:xfrm>
            <a:prstGeom prst="rect">
              <a:avLst/>
            </a:prstGeom>
            <a:solidFill>
              <a:schemeClr val="bg1">
                <a:lumMod val="95000"/>
              </a:schemeClr>
            </a:solidFill>
            <a:ln>
              <a:noFill/>
            </a:ln>
          </p:spPr>
          <p:txBody>
            <a:bodyPr wrap="square">
              <a:spAutoFit/>
            </a:bodyPr>
            <a:lstStyle/>
            <a:p>
              <a:r>
                <a:rPr lang="en-US" altLang="zh-CN" sz="1600" dirty="0"/>
                <a:t>bool </a:t>
              </a:r>
              <a:r>
                <a:rPr lang="en-US" altLang="zh-CN" sz="1600" dirty="0">
                  <a:solidFill>
                    <a:srgbClr val="00B0F0"/>
                  </a:solidFill>
                </a:rPr>
                <a:t>operator</a:t>
              </a:r>
              <a:r>
                <a:rPr lang="en-US" altLang="zh-CN" sz="1600" dirty="0">
                  <a:solidFill>
                    <a:srgbClr val="0000FF"/>
                  </a:solidFill>
                </a:rPr>
                <a:t>&lt;</a:t>
              </a:r>
              <a:r>
                <a:rPr lang="en-US" altLang="zh-CN" sz="1600" dirty="0"/>
                <a:t>(int a, int b) {…}</a:t>
              </a:r>
            </a:p>
          </p:txBody>
        </p:sp>
        <p:sp>
          <p:nvSpPr>
            <p:cNvPr id="20"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grpSp>
        <p:nvGrpSpPr>
          <p:cNvPr id="24" name="组合 23"/>
          <p:cNvGrpSpPr/>
          <p:nvPr/>
        </p:nvGrpSpPr>
        <p:grpSpPr>
          <a:xfrm>
            <a:off x="3952247" y="5887224"/>
            <a:ext cx="360040" cy="388833"/>
            <a:chOff x="3577307" y="5446018"/>
            <a:chExt cx="360040" cy="388833"/>
          </a:xfrm>
        </p:grpSpPr>
        <p:sp>
          <p:nvSpPr>
            <p:cNvPr id="22" name="椭圆 21"/>
            <p:cNvSpPr/>
            <p:nvPr/>
          </p:nvSpPr>
          <p:spPr bwMode="auto">
            <a:xfrm>
              <a:off x="3577307" y="5446018"/>
              <a:ext cx="360040" cy="388833"/>
            </a:xfrm>
            <a:prstGeom prst="ellipse">
              <a:avLst/>
            </a:prstGeom>
            <a:solidFill>
              <a:schemeClr val="bg1"/>
            </a:solidFill>
            <a:ln w="28575" cap="flat" cmpd="sng" algn="ctr">
              <a:solidFill>
                <a:srgbClr val="F4501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200" b="0" i="0" u="none" strike="noStrike" cap="none" normalizeH="0" baseline="0">
                <a:ln>
                  <a:noFill/>
                </a:ln>
                <a:solidFill>
                  <a:schemeClr val="tx1"/>
                </a:solidFill>
                <a:effectLst/>
                <a:latin typeface="FrutigerNext LT Regular" pitchFamily="34" charset="0"/>
                <a:ea typeface="黑体" pitchFamily="2" charset="-122"/>
                <a:cs typeface="宋体" charset="-122"/>
              </a:endParaRPr>
            </a:p>
          </p:txBody>
        </p:sp>
        <p:graphicFrame>
          <p:nvGraphicFramePr>
            <p:cNvPr id="23" name="Object 1"/>
            <p:cNvGraphicFramePr>
              <a:graphicFrameLocks noChangeAspect="1"/>
            </p:cNvGraphicFramePr>
            <p:nvPr>
              <p:extLst/>
            </p:nvPr>
          </p:nvGraphicFramePr>
          <p:xfrm>
            <a:off x="3631980" y="5540738"/>
            <a:ext cx="284021" cy="212410"/>
          </p:xfrm>
          <a:graphic>
            <a:graphicData uri="http://schemas.openxmlformats.org/presentationml/2006/ole">
              <mc:AlternateContent xmlns:mc="http://schemas.openxmlformats.org/markup-compatibility/2006">
                <mc:Choice xmlns:v="urn:schemas-microsoft-com:vml" Requires="v">
                  <p:oleObj spid="_x0000_s2218" name="绘图" r:id="rId4" imgW="26555700" imgH="26822400" progId="">
                    <p:embed/>
                  </p:oleObj>
                </mc:Choice>
                <mc:Fallback>
                  <p:oleObj name="绘图" r:id="rId4" imgW="26555700" imgH="268224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1980" y="5540738"/>
                          <a:ext cx="284021" cy="212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5" name="文本框 24"/>
          <p:cNvSpPr txBox="1"/>
          <p:nvPr/>
        </p:nvSpPr>
        <p:spPr>
          <a:xfrm>
            <a:off x="6561712" y="5139900"/>
            <a:ext cx="5224507" cy="1338828"/>
          </a:xfrm>
          <a:prstGeom prst="rect">
            <a:avLst/>
          </a:prstGeom>
          <a:noFill/>
        </p:spPr>
        <p:txBody>
          <a:bodyPr wrap="none" rtlCol="0">
            <a:spAutoFit/>
          </a:bodyPr>
          <a:lstStyle/>
          <a:p>
            <a:pPr marL="285750" indent="-285750">
              <a:lnSpc>
                <a:spcPct val="150000"/>
              </a:lnSpc>
              <a:buFont typeface="Wingdings" panose="05000000000000000000" pitchFamily="2" charset="2"/>
              <a:buChar char="n"/>
            </a:pPr>
            <a:r>
              <a:rPr lang="zh-CN" altLang="en-US" dirty="0">
                <a:latin typeface="+mn-ea"/>
                <a:ea typeface="+mn-ea"/>
              </a:rPr>
              <a:t>只能重载已有的运算符，不能发明新的运算符</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重载之后运算符的优先级和结合性都不能改变</a:t>
            </a:r>
            <a:endParaRPr lang="en-US" altLang="zh-CN" dirty="0">
              <a:latin typeface="+mn-ea"/>
              <a:ea typeface="+mn-ea"/>
            </a:endParaRPr>
          </a:p>
          <a:p>
            <a:pPr marL="285750" indent="-285750">
              <a:lnSpc>
                <a:spcPct val="150000"/>
              </a:lnSpc>
              <a:buFont typeface="Wingdings" panose="05000000000000000000" pitchFamily="2" charset="2"/>
              <a:buChar char="n"/>
            </a:pPr>
            <a:r>
              <a:rPr lang="en-US" altLang="zh-CN" dirty="0">
                <a:latin typeface="+mn-ea"/>
                <a:ea typeface="+mn-ea"/>
              </a:rPr>
              <a:t>“::”, “.*”, “.”, “? :“</a:t>
            </a:r>
            <a:r>
              <a:rPr lang="zh-CN" altLang="en-US" dirty="0">
                <a:latin typeface="+mn-ea"/>
                <a:ea typeface="+mn-ea"/>
              </a:rPr>
              <a:t>运算符不能被重载</a:t>
            </a:r>
          </a:p>
        </p:txBody>
      </p:sp>
    </p:spTree>
    <p:extLst>
      <p:ext uri="{BB962C8B-B14F-4D97-AF65-F5344CB8AC3E}">
        <p14:creationId xmlns:p14="http://schemas.microsoft.com/office/powerpoint/2010/main" val="102765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多态</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运算符重载</a:t>
            </a:r>
            <a:endParaRPr lang="zh-CN" altLang="en-US" dirty="0">
              <a:solidFill>
                <a:srgbClr val="FF0000"/>
              </a:solidFill>
            </a:endParaRPr>
          </a:p>
        </p:txBody>
      </p:sp>
      <p:sp>
        <p:nvSpPr>
          <p:cNvPr id="3" name="内容占位符 2"/>
          <p:cNvSpPr>
            <a:spLocks noGrp="1"/>
          </p:cNvSpPr>
          <p:nvPr>
            <p:ph idx="1"/>
          </p:nvPr>
        </p:nvSpPr>
        <p:spPr>
          <a:xfrm>
            <a:off x="609759" y="800299"/>
            <a:ext cx="10312364" cy="757287"/>
          </a:xfrm>
        </p:spPr>
        <p:txBody>
          <a:bodyPr>
            <a:noAutofit/>
          </a:bodyPr>
          <a:lstStyle/>
          <a:p>
            <a:pPr>
              <a:buFont typeface="Wingdings" panose="05000000000000000000" pitchFamily="2" charset="2"/>
              <a:buChar char="p"/>
            </a:pPr>
            <a:r>
              <a:rPr lang="zh-CN" altLang="en-US" dirty="0"/>
              <a:t>运算符重载</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35</a:t>
            </a:fld>
            <a:endParaRPr lang="en-GB" altLang="zh-CN">
              <a:solidFill>
                <a:srgbClr val="000000"/>
              </a:solidFill>
            </a:endParaRPr>
          </a:p>
        </p:txBody>
      </p:sp>
      <p:sp>
        <p:nvSpPr>
          <p:cNvPr id="5" name="文本框 4"/>
          <p:cNvSpPr txBox="1"/>
          <p:nvPr/>
        </p:nvSpPr>
        <p:spPr>
          <a:xfrm>
            <a:off x="947794" y="1344164"/>
            <a:ext cx="10730605"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000" dirty="0">
                <a:latin typeface="+mn-ea"/>
                <a:ea typeface="+mn-ea"/>
              </a:rPr>
              <a:t>大多数重载操作符可以定义是普通非成员函数或类的</a:t>
            </a:r>
            <a:r>
              <a:rPr lang="zh-CN" altLang="en-US" sz="2000" b="1" dirty="0">
                <a:latin typeface="+mn-ea"/>
                <a:ea typeface="+mn-ea"/>
              </a:rPr>
              <a:t>成员函数</a:t>
            </a:r>
            <a:endParaRPr lang="en-US" altLang="zh-CN" sz="2000" b="1" dirty="0">
              <a:latin typeface="+mn-ea"/>
              <a:ea typeface="+mn-ea"/>
            </a:endParaRPr>
          </a:p>
          <a:p>
            <a:pPr marL="342900" indent="-342900">
              <a:lnSpc>
                <a:spcPct val="150000"/>
              </a:lnSpc>
              <a:buFont typeface="Wingdings" panose="05000000000000000000" pitchFamily="2" charset="2"/>
              <a:buChar char="n"/>
            </a:pPr>
            <a:r>
              <a:rPr lang="zh-CN" altLang="en-US" sz="2000" dirty="0">
                <a:latin typeface="+mn-ea"/>
                <a:ea typeface="+mn-ea"/>
              </a:rPr>
              <a:t>作为类成员函数时，其形参看起来比操作数数目少</a:t>
            </a:r>
            <a:r>
              <a:rPr lang="en-US" altLang="zh-CN" sz="2000" dirty="0">
                <a:latin typeface="+mn-ea"/>
                <a:ea typeface="+mn-ea"/>
              </a:rPr>
              <a:t>1</a:t>
            </a:r>
            <a:r>
              <a:rPr lang="zh-CN" altLang="en-US" sz="2000" dirty="0">
                <a:latin typeface="+mn-ea"/>
                <a:ea typeface="+mn-ea"/>
              </a:rPr>
              <a:t>，作为成员函数操作符有一个隐含的</a:t>
            </a:r>
            <a:r>
              <a:rPr lang="en-US" altLang="zh-CN" sz="2000" dirty="0">
                <a:latin typeface="+mn-ea"/>
                <a:ea typeface="+mn-ea"/>
              </a:rPr>
              <a:t>this</a:t>
            </a:r>
            <a:r>
              <a:rPr lang="zh-CN" altLang="en-US" sz="2000" dirty="0">
                <a:latin typeface="+mn-ea"/>
                <a:ea typeface="+mn-ea"/>
              </a:rPr>
              <a:t>形参，限定为第一个操作数</a:t>
            </a:r>
          </a:p>
        </p:txBody>
      </p:sp>
      <p:grpSp>
        <p:nvGrpSpPr>
          <p:cNvPr id="9" name="组合 8"/>
          <p:cNvGrpSpPr/>
          <p:nvPr/>
        </p:nvGrpSpPr>
        <p:grpSpPr>
          <a:xfrm>
            <a:off x="7321723" y="3226285"/>
            <a:ext cx="3506121" cy="1931701"/>
            <a:chOff x="1180044" y="2066606"/>
            <a:chExt cx="2193536" cy="1931701"/>
          </a:xfrm>
        </p:grpSpPr>
        <p:sp>
          <p:nvSpPr>
            <p:cNvPr id="6" name="矩形 5"/>
            <p:cNvSpPr/>
            <p:nvPr/>
          </p:nvSpPr>
          <p:spPr>
            <a:xfrm>
              <a:off x="1180044" y="2428647"/>
              <a:ext cx="2193536" cy="1569660"/>
            </a:xfrm>
            <a:prstGeom prst="rect">
              <a:avLst/>
            </a:prstGeom>
            <a:solidFill>
              <a:schemeClr val="bg1">
                <a:lumMod val="95000"/>
              </a:schemeClr>
            </a:solidFill>
            <a:ln>
              <a:noFill/>
            </a:ln>
          </p:spPr>
          <p:txBody>
            <a:bodyPr wrap="square">
              <a:spAutoFit/>
            </a:bodyPr>
            <a:lstStyle/>
            <a:p>
              <a:r>
                <a:rPr lang="en-US" altLang="zh-CN" sz="1600" dirty="0"/>
                <a:t>class Object {</a:t>
              </a:r>
            </a:p>
            <a:p>
              <a:r>
                <a:rPr lang="en-US" altLang="zh-CN" sz="1600" dirty="0"/>
                <a:t>    bool </a:t>
              </a:r>
              <a:r>
                <a:rPr lang="en-US" altLang="zh-CN" sz="1600" dirty="0">
                  <a:solidFill>
                    <a:srgbClr val="00B0F0"/>
                  </a:solidFill>
                </a:rPr>
                <a:t>operator</a:t>
              </a:r>
              <a:r>
                <a:rPr lang="en-US" altLang="zh-CN" sz="1600" dirty="0">
                  <a:solidFill>
                    <a:srgbClr val="0000FF"/>
                  </a:solidFill>
                </a:rPr>
                <a:t>&lt;</a:t>
              </a:r>
              <a:r>
                <a:rPr lang="en-US" altLang="zh-CN" sz="1600" dirty="0"/>
                <a:t>(const Object &amp;other)</a:t>
              </a:r>
            </a:p>
            <a:p>
              <a:r>
                <a:rPr lang="en-US" altLang="zh-CN" sz="1600" dirty="0"/>
                <a:t>    {</a:t>
              </a:r>
            </a:p>
            <a:p>
              <a:r>
                <a:rPr lang="en-US" altLang="zh-CN" sz="1600" dirty="0"/>
                <a:t>        …</a:t>
              </a:r>
            </a:p>
            <a:p>
              <a:r>
                <a:rPr lang="en-US" altLang="zh-CN" sz="1600" dirty="0"/>
                <a:t>    }</a:t>
              </a:r>
            </a:p>
            <a:p>
              <a:r>
                <a:rPr lang="en-US" altLang="zh-CN" sz="1600" dirty="0"/>
                <a:t>}</a:t>
              </a:r>
            </a:p>
          </p:txBody>
        </p:sp>
        <p:sp>
          <p:nvSpPr>
            <p:cNvPr id="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grpSp>
        <p:nvGrpSpPr>
          <p:cNvPr id="21" name="组合 20"/>
          <p:cNvGrpSpPr/>
          <p:nvPr/>
        </p:nvGrpSpPr>
        <p:grpSpPr>
          <a:xfrm>
            <a:off x="1057027" y="3226285"/>
            <a:ext cx="4536504" cy="1931701"/>
            <a:chOff x="1180045" y="2066606"/>
            <a:chExt cx="2838175" cy="1931701"/>
          </a:xfrm>
        </p:grpSpPr>
        <p:sp>
          <p:nvSpPr>
            <p:cNvPr id="26" name="矩形 25"/>
            <p:cNvSpPr/>
            <p:nvPr/>
          </p:nvSpPr>
          <p:spPr>
            <a:xfrm>
              <a:off x="1180045" y="2428647"/>
              <a:ext cx="2838175" cy="1569660"/>
            </a:xfrm>
            <a:prstGeom prst="rect">
              <a:avLst/>
            </a:prstGeom>
            <a:solidFill>
              <a:schemeClr val="bg1">
                <a:lumMod val="95000"/>
              </a:schemeClr>
            </a:solidFill>
            <a:ln>
              <a:noFill/>
            </a:ln>
          </p:spPr>
          <p:txBody>
            <a:bodyPr wrap="square">
              <a:spAutoFit/>
            </a:bodyPr>
            <a:lstStyle/>
            <a:p>
              <a:r>
                <a:rPr lang="en-US" altLang="zh-CN" sz="1600" dirty="0"/>
                <a:t>class Object {…};</a:t>
              </a:r>
            </a:p>
            <a:p>
              <a:endParaRPr lang="en-US" altLang="zh-CN" sz="1600" dirty="0"/>
            </a:p>
            <a:p>
              <a:r>
                <a:rPr lang="en-US" altLang="zh-CN" sz="1600" dirty="0"/>
                <a:t>bool </a:t>
              </a:r>
              <a:r>
                <a:rPr lang="en-US" altLang="zh-CN" sz="1600" dirty="0">
                  <a:solidFill>
                    <a:srgbClr val="00B0F0"/>
                  </a:solidFill>
                </a:rPr>
                <a:t>operator</a:t>
              </a:r>
              <a:r>
                <a:rPr lang="en-US" altLang="zh-CN" sz="1600" dirty="0">
                  <a:solidFill>
                    <a:srgbClr val="0000FF"/>
                  </a:solidFill>
                </a:rPr>
                <a:t>&lt;</a:t>
              </a:r>
              <a:r>
                <a:rPr lang="en-US" altLang="zh-CN" sz="1600" dirty="0"/>
                <a:t>(const Object &amp;o1, const Object &amp;o2)</a:t>
              </a:r>
            </a:p>
            <a:p>
              <a:r>
                <a:rPr lang="en-US" altLang="zh-CN" sz="1600" dirty="0"/>
                <a:t>{</a:t>
              </a:r>
            </a:p>
            <a:p>
              <a:r>
                <a:rPr lang="en-US" altLang="zh-CN" sz="1600" dirty="0"/>
                <a:t>    …</a:t>
              </a:r>
            </a:p>
            <a:p>
              <a:r>
                <a:rPr lang="en-US" altLang="zh-CN" sz="1600" dirty="0"/>
                <a:t>}</a:t>
              </a:r>
            </a:p>
          </p:txBody>
        </p:sp>
        <p:sp>
          <p:nvSpPr>
            <p:cNvPr id="2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sp>
        <p:nvSpPr>
          <p:cNvPr id="8" name="文本框 7"/>
          <p:cNvSpPr txBox="1"/>
          <p:nvPr/>
        </p:nvSpPr>
        <p:spPr>
          <a:xfrm>
            <a:off x="6031233" y="4118279"/>
            <a:ext cx="720069" cy="584775"/>
          </a:xfrm>
          <a:prstGeom prst="rect">
            <a:avLst/>
          </a:prstGeom>
          <a:noFill/>
        </p:spPr>
        <p:txBody>
          <a:bodyPr wrap="none" rtlCol="0">
            <a:spAutoFit/>
          </a:bodyPr>
          <a:lstStyle/>
          <a:p>
            <a:r>
              <a:rPr lang="en-US" altLang="zh-CN" sz="3200" b="1" dirty="0">
                <a:latin typeface="+mn-ea"/>
                <a:ea typeface="+mn-ea"/>
              </a:rPr>
              <a:t>VS</a:t>
            </a:r>
            <a:endParaRPr lang="zh-CN" altLang="en-US" sz="3200" b="1" dirty="0">
              <a:latin typeface="+mn-ea"/>
              <a:ea typeface="+mn-ea"/>
            </a:endParaRPr>
          </a:p>
        </p:txBody>
      </p:sp>
    </p:spTree>
    <p:extLst>
      <p:ext uri="{BB962C8B-B14F-4D97-AF65-F5344CB8AC3E}">
        <p14:creationId xmlns:p14="http://schemas.microsoft.com/office/powerpoint/2010/main" val="4111723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多态</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运算符重载</a:t>
            </a:r>
            <a:endParaRPr lang="zh-CN" altLang="en-US" dirty="0">
              <a:solidFill>
                <a:srgbClr val="FF0000"/>
              </a:solidFill>
            </a:endParaRPr>
          </a:p>
        </p:txBody>
      </p:sp>
      <p:sp>
        <p:nvSpPr>
          <p:cNvPr id="3" name="内容占位符 2"/>
          <p:cNvSpPr>
            <a:spLocks noGrp="1"/>
          </p:cNvSpPr>
          <p:nvPr>
            <p:ph idx="1"/>
          </p:nvPr>
        </p:nvSpPr>
        <p:spPr>
          <a:xfrm>
            <a:off x="609759" y="800299"/>
            <a:ext cx="10312364" cy="757287"/>
          </a:xfrm>
        </p:spPr>
        <p:txBody>
          <a:bodyPr>
            <a:noAutofit/>
          </a:bodyPr>
          <a:lstStyle/>
          <a:p>
            <a:pPr>
              <a:buFont typeface="Wingdings" panose="05000000000000000000" pitchFamily="2" charset="2"/>
              <a:buChar char="p"/>
            </a:pPr>
            <a:r>
              <a:rPr lang="zh-CN" altLang="en-US" dirty="0"/>
              <a:t>运算符重载</a:t>
            </a:r>
            <a:r>
              <a:rPr lang="en-US" altLang="zh-CN" dirty="0"/>
              <a:t>——</a:t>
            </a:r>
            <a:r>
              <a:rPr lang="zh-CN" altLang="en-US" dirty="0"/>
              <a:t>算术和关系操作符（示例）</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36</a:t>
            </a:fld>
            <a:endParaRPr lang="en-GB" altLang="zh-CN">
              <a:solidFill>
                <a:srgbClr val="000000"/>
              </a:solidFill>
            </a:endParaRPr>
          </a:p>
        </p:txBody>
      </p:sp>
      <p:grpSp>
        <p:nvGrpSpPr>
          <p:cNvPr id="9" name="组合 8"/>
          <p:cNvGrpSpPr/>
          <p:nvPr/>
        </p:nvGrpSpPr>
        <p:grpSpPr>
          <a:xfrm>
            <a:off x="5953571" y="2205658"/>
            <a:ext cx="5953572" cy="3655250"/>
            <a:chOff x="1180044" y="2066606"/>
            <a:chExt cx="3724736" cy="3655250"/>
          </a:xfrm>
        </p:grpSpPr>
        <p:sp>
          <p:nvSpPr>
            <p:cNvPr id="6" name="矩形 5"/>
            <p:cNvSpPr/>
            <p:nvPr/>
          </p:nvSpPr>
          <p:spPr>
            <a:xfrm>
              <a:off x="1180044" y="2428647"/>
              <a:ext cx="3724736" cy="3293209"/>
            </a:xfrm>
            <a:prstGeom prst="rect">
              <a:avLst/>
            </a:prstGeom>
            <a:solidFill>
              <a:schemeClr val="bg1">
                <a:lumMod val="95000"/>
              </a:schemeClr>
            </a:solidFill>
            <a:ln>
              <a:noFill/>
            </a:ln>
          </p:spPr>
          <p:txBody>
            <a:bodyPr wrap="square">
              <a:spAutoFit/>
            </a:bodyPr>
            <a:lstStyle/>
            <a:p>
              <a:r>
                <a:rPr lang="en-US" altLang="zh-CN" sz="1600" dirty="0"/>
                <a:t>class Account {</a:t>
              </a:r>
            </a:p>
            <a:p>
              <a:r>
                <a:rPr lang="en-US" altLang="zh-CN" sz="1600" dirty="0"/>
                <a:t>public:</a:t>
              </a:r>
            </a:p>
            <a:p>
              <a:r>
                <a:rPr lang="en-US" altLang="zh-CN" sz="1600" dirty="0"/>
                <a:t>    Account(double </a:t>
              </a:r>
              <a:r>
                <a:rPr lang="en-US" altLang="zh-CN" sz="1600" dirty="0" err="1"/>
                <a:t>init_blance</a:t>
              </a:r>
              <a:r>
                <a:rPr lang="en-US" altLang="zh-CN" sz="1600" dirty="0"/>
                <a:t>) : blance(</a:t>
              </a:r>
              <a:r>
                <a:rPr lang="en-US" altLang="zh-CN" sz="1600" dirty="0" err="1"/>
                <a:t>init_blance</a:t>
              </a:r>
              <a:r>
                <a:rPr lang="en-US" altLang="zh-CN" sz="1600" dirty="0"/>
                <a:t>) {}</a:t>
              </a:r>
            </a:p>
            <a:p>
              <a:r>
                <a:rPr lang="en-US" altLang="zh-CN" sz="1600" dirty="0"/>
                <a:t>    </a:t>
              </a:r>
              <a:r>
                <a:rPr lang="en-US" altLang="zh-CN" sz="1600" dirty="0">
                  <a:solidFill>
                    <a:srgbClr val="00B0F0"/>
                  </a:solidFill>
                </a:rPr>
                <a:t>friend Account operator+(const Account&amp; lhs, const Account&amp; </a:t>
              </a:r>
              <a:r>
                <a:rPr lang="en-US" altLang="zh-CN" sz="1600" dirty="0" err="1">
                  <a:solidFill>
                    <a:srgbClr val="00B0F0"/>
                  </a:solidFill>
                </a:rPr>
                <a:t>rhs</a:t>
              </a:r>
              <a:r>
                <a:rPr lang="en-US" altLang="zh-CN" sz="1600" dirty="0">
                  <a:solidFill>
                    <a:srgbClr val="00B0F0"/>
                  </a:solidFill>
                </a:rPr>
                <a:t>);</a:t>
              </a:r>
              <a:br>
                <a:rPr lang="en-US" altLang="zh-CN" sz="1600" dirty="0"/>
              </a:br>
              <a:r>
                <a:rPr lang="en-US" altLang="zh-CN" sz="1600" dirty="0"/>
                <a:t>private:</a:t>
              </a:r>
            </a:p>
            <a:p>
              <a:r>
                <a:rPr lang="en-US" altLang="zh-CN" sz="1600" dirty="0"/>
                <a:t>    int blance;</a:t>
              </a:r>
            </a:p>
            <a:p>
              <a:r>
                <a:rPr lang="en-US" altLang="zh-CN" sz="1600" dirty="0"/>
                <a:t>};</a:t>
              </a:r>
            </a:p>
            <a:p>
              <a:endParaRPr lang="en-US" altLang="zh-CN" sz="1600" dirty="0"/>
            </a:p>
            <a:p>
              <a:r>
                <a:rPr lang="en-US" altLang="zh-CN" sz="1600" dirty="0"/>
                <a:t>Account operator+(const Account&amp; lhs, const Account&amp; </a:t>
              </a:r>
              <a:r>
                <a:rPr lang="en-US" altLang="zh-CN" sz="1600" dirty="0" err="1"/>
                <a:t>rhs</a:t>
              </a:r>
              <a:r>
                <a:rPr lang="en-US" altLang="zh-CN" sz="1600" dirty="0"/>
                <a:t>)</a:t>
              </a:r>
            </a:p>
            <a:p>
              <a:r>
                <a:rPr lang="en-US" altLang="zh-CN" sz="1600" dirty="0"/>
                <a:t>{</a:t>
              </a:r>
            </a:p>
            <a:p>
              <a:r>
                <a:rPr lang="en-US" altLang="zh-CN" sz="1600" dirty="0"/>
                <a:t>    Account temp(</a:t>
              </a:r>
              <a:r>
                <a:rPr lang="en-US" altLang="zh-CN" sz="1600" dirty="0" err="1"/>
                <a:t>lhs.blance</a:t>
              </a:r>
              <a:r>
                <a:rPr lang="en-US" altLang="zh-CN" sz="1600" dirty="0"/>
                <a:t> + </a:t>
              </a:r>
              <a:r>
                <a:rPr lang="en-US" altLang="zh-CN" sz="1600" dirty="0" err="1"/>
                <a:t>rhs.blance</a:t>
              </a:r>
              <a:r>
                <a:rPr lang="en-US" altLang="zh-CN" sz="1600" dirty="0"/>
                <a:t>);</a:t>
              </a:r>
            </a:p>
            <a:p>
              <a:r>
                <a:rPr lang="en-US" altLang="zh-CN" sz="1600" dirty="0"/>
                <a:t>    return temp;</a:t>
              </a:r>
            </a:p>
            <a:p>
              <a:r>
                <a:rPr lang="en-US" altLang="zh-CN" sz="1600" dirty="0"/>
                <a:t>}</a:t>
              </a:r>
            </a:p>
          </p:txBody>
        </p:sp>
        <p:sp>
          <p:nvSpPr>
            <p:cNvPr id="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grpSp>
        <p:nvGrpSpPr>
          <p:cNvPr id="21" name="组合 20"/>
          <p:cNvGrpSpPr/>
          <p:nvPr/>
        </p:nvGrpSpPr>
        <p:grpSpPr>
          <a:xfrm>
            <a:off x="1057027" y="2205658"/>
            <a:ext cx="4536504" cy="3655250"/>
            <a:chOff x="1180045" y="2066606"/>
            <a:chExt cx="2838175" cy="3655250"/>
          </a:xfrm>
        </p:grpSpPr>
        <p:sp>
          <p:nvSpPr>
            <p:cNvPr id="26" name="矩形 25"/>
            <p:cNvSpPr/>
            <p:nvPr/>
          </p:nvSpPr>
          <p:spPr>
            <a:xfrm>
              <a:off x="1180045" y="2428647"/>
              <a:ext cx="2838175" cy="3293209"/>
            </a:xfrm>
            <a:prstGeom prst="rect">
              <a:avLst/>
            </a:prstGeom>
            <a:solidFill>
              <a:schemeClr val="bg1">
                <a:lumMod val="95000"/>
              </a:schemeClr>
            </a:solidFill>
            <a:ln>
              <a:noFill/>
            </a:ln>
          </p:spPr>
          <p:txBody>
            <a:bodyPr wrap="square">
              <a:spAutoFit/>
            </a:bodyPr>
            <a:lstStyle/>
            <a:p>
              <a:r>
                <a:rPr lang="en-US" altLang="zh-CN" sz="1600" dirty="0"/>
                <a:t>class Account {</a:t>
              </a:r>
            </a:p>
            <a:p>
              <a:r>
                <a:rPr lang="en-US" altLang="zh-CN" sz="1600" dirty="0"/>
                <a:t>public:</a:t>
              </a:r>
            </a:p>
            <a:p>
              <a:r>
                <a:rPr lang="en-US" altLang="zh-CN" sz="1600" dirty="0"/>
                <a:t>    Account(double </a:t>
              </a:r>
              <a:r>
                <a:rPr lang="en-US" altLang="zh-CN" sz="1600" dirty="0" err="1"/>
                <a:t>init_blance</a:t>
              </a:r>
              <a:r>
                <a:rPr lang="en-US" altLang="zh-CN" sz="1600" dirty="0"/>
                <a:t>) : blance(</a:t>
              </a:r>
              <a:r>
                <a:rPr lang="en-US" altLang="zh-CN" sz="1600" dirty="0" err="1"/>
                <a:t>init_blance</a:t>
              </a:r>
              <a:r>
                <a:rPr lang="en-US" altLang="zh-CN" sz="1600" dirty="0"/>
                <a:t>) {}</a:t>
              </a:r>
            </a:p>
            <a:p>
              <a:br>
                <a:rPr lang="en-US" altLang="zh-CN" sz="1600" dirty="0"/>
              </a:br>
              <a:r>
                <a:rPr lang="en-US" altLang="zh-CN" sz="1600" dirty="0"/>
                <a:t>    Account </a:t>
              </a:r>
              <a:r>
                <a:rPr lang="en-US" altLang="zh-CN" sz="1600" dirty="0">
                  <a:solidFill>
                    <a:srgbClr val="00B0F0"/>
                  </a:solidFill>
                </a:rPr>
                <a:t>operator</a:t>
              </a:r>
              <a:r>
                <a:rPr lang="en-US" altLang="zh-CN" sz="1600" dirty="0">
                  <a:solidFill>
                    <a:srgbClr val="0000FF"/>
                  </a:solidFill>
                </a:rPr>
                <a:t>+</a:t>
              </a:r>
              <a:r>
                <a:rPr lang="en-US" altLang="zh-CN" sz="1600" dirty="0"/>
                <a:t>(const Account&amp; other)</a:t>
              </a:r>
            </a:p>
            <a:p>
              <a:r>
                <a:rPr lang="en-US" altLang="zh-CN" sz="1600" dirty="0"/>
                <a:t>    {</a:t>
              </a:r>
            </a:p>
            <a:p>
              <a:r>
                <a:rPr lang="en-US" altLang="zh-CN" sz="1600" dirty="0"/>
                <a:t>        blance += </a:t>
              </a:r>
              <a:r>
                <a:rPr lang="en-US" altLang="zh-CN" sz="1600" dirty="0" err="1"/>
                <a:t>other.blance</a:t>
              </a:r>
              <a:r>
                <a:rPr lang="en-US" altLang="zh-CN" sz="1600" dirty="0"/>
                <a:t>;</a:t>
              </a:r>
            </a:p>
            <a:p>
              <a:r>
                <a:rPr lang="en-US" altLang="zh-CN" sz="1600" dirty="0"/>
                <a:t>        return *this;</a:t>
              </a:r>
            </a:p>
            <a:p>
              <a:r>
                <a:rPr lang="en-US" altLang="zh-CN" sz="1600" dirty="0"/>
                <a:t>    }</a:t>
              </a:r>
            </a:p>
            <a:p>
              <a:endParaRPr lang="en-US" altLang="zh-CN" sz="1600" dirty="0"/>
            </a:p>
            <a:p>
              <a:r>
                <a:rPr lang="en-US" altLang="zh-CN" sz="1600" dirty="0"/>
                <a:t>private:</a:t>
              </a:r>
            </a:p>
            <a:p>
              <a:r>
                <a:rPr lang="en-US" altLang="zh-CN" sz="1600" dirty="0"/>
                <a:t>    int blance;</a:t>
              </a:r>
            </a:p>
            <a:p>
              <a:r>
                <a:rPr lang="en-US" altLang="zh-CN" sz="1600" dirty="0"/>
                <a:t>};</a:t>
              </a:r>
            </a:p>
          </p:txBody>
        </p:sp>
        <p:sp>
          <p:nvSpPr>
            <p:cNvPr id="2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sp>
        <p:nvSpPr>
          <p:cNvPr id="15" name="文本框 14"/>
          <p:cNvSpPr txBox="1"/>
          <p:nvPr/>
        </p:nvSpPr>
        <p:spPr>
          <a:xfrm>
            <a:off x="985019" y="1528875"/>
            <a:ext cx="2238198" cy="553998"/>
          </a:xfrm>
          <a:prstGeom prst="rect">
            <a:avLst/>
          </a:prstGeom>
          <a:noFill/>
        </p:spPr>
        <p:txBody>
          <a:bodyPr wrap="square" rtlCol="0">
            <a:spAutoFit/>
          </a:bodyPr>
          <a:lstStyle/>
          <a:p>
            <a:pPr>
              <a:lnSpc>
                <a:spcPct val="150000"/>
              </a:lnSpc>
            </a:pPr>
            <a:r>
              <a:rPr lang="zh-CN" altLang="en-US" sz="2000" dirty="0">
                <a:latin typeface="+mn-ea"/>
                <a:ea typeface="+mn-ea"/>
              </a:rPr>
              <a:t>定义为类成员函数</a:t>
            </a:r>
            <a:endParaRPr lang="en-US" altLang="zh-CN" sz="2000" dirty="0">
              <a:latin typeface="+mn-ea"/>
              <a:ea typeface="+mn-ea"/>
            </a:endParaRPr>
          </a:p>
        </p:txBody>
      </p:sp>
      <p:sp>
        <p:nvSpPr>
          <p:cNvPr id="16" name="文本框 15"/>
          <p:cNvSpPr txBox="1"/>
          <p:nvPr/>
        </p:nvSpPr>
        <p:spPr>
          <a:xfrm>
            <a:off x="5881563" y="1557586"/>
            <a:ext cx="2693638" cy="553998"/>
          </a:xfrm>
          <a:prstGeom prst="rect">
            <a:avLst/>
          </a:prstGeom>
          <a:noFill/>
        </p:spPr>
        <p:txBody>
          <a:bodyPr wrap="square" rtlCol="0">
            <a:spAutoFit/>
          </a:bodyPr>
          <a:lstStyle/>
          <a:p>
            <a:pPr>
              <a:lnSpc>
                <a:spcPct val="150000"/>
              </a:lnSpc>
            </a:pPr>
            <a:r>
              <a:rPr lang="zh-CN" altLang="en-US" sz="2000" dirty="0">
                <a:latin typeface="+mn-ea"/>
                <a:ea typeface="+mn-ea"/>
              </a:rPr>
              <a:t>定义为类非成员函数</a:t>
            </a:r>
            <a:endParaRPr lang="en-US" altLang="zh-CN" sz="2000" dirty="0">
              <a:latin typeface="+mn-ea"/>
              <a:ea typeface="+mn-ea"/>
            </a:endParaRPr>
          </a:p>
        </p:txBody>
      </p:sp>
    </p:spTree>
    <p:extLst>
      <p:ext uri="{BB962C8B-B14F-4D97-AF65-F5344CB8AC3E}">
        <p14:creationId xmlns:p14="http://schemas.microsoft.com/office/powerpoint/2010/main" val="1053785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多态</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运算符重载</a:t>
            </a:r>
            <a:endParaRPr lang="zh-CN" altLang="en-US" dirty="0">
              <a:solidFill>
                <a:srgbClr val="FF0000"/>
              </a:solidFill>
            </a:endParaRPr>
          </a:p>
        </p:txBody>
      </p:sp>
      <p:sp>
        <p:nvSpPr>
          <p:cNvPr id="3" name="内容占位符 2"/>
          <p:cNvSpPr>
            <a:spLocks noGrp="1"/>
          </p:cNvSpPr>
          <p:nvPr>
            <p:ph idx="1"/>
          </p:nvPr>
        </p:nvSpPr>
        <p:spPr>
          <a:xfrm>
            <a:off x="609759" y="800299"/>
            <a:ext cx="10312364" cy="757287"/>
          </a:xfrm>
        </p:spPr>
        <p:txBody>
          <a:bodyPr>
            <a:noAutofit/>
          </a:bodyPr>
          <a:lstStyle/>
          <a:p>
            <a:pPr>
              <a:buFont typeface="Wingdings" panose="05000000000000000000" pitchFamily="2" charset="2"/>
              <a:buChar char="p"/>
            </a:pPr>
            <a:r>
              <a:rPr lang="zh-CN" altLang="en-US" dirty="0"/>
              <a:t>运算符重载</a:t>
            </a:r>
            <a:r>
              <a:rPr lang="en-US" altLang="zh-CN" dirty="0"/>
              <a:t>——</a:t>
            </a:r>
            <a:r>
              <a:rPr lang="zh-CN" altLang="en-US" dirty="0"/>
              <a:t>算术和关系操作符（示例）</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37</a:t>
            </a:fld>
            <a:endParaRPr lang="en-GB" altLang="zh-CN" dirty="0">
              <a:solidFill>
                <a:srgbClr val="000000"/>
              </a:solidFill>
            </a:endParaRPr>
          </a:p>
        </p:txBody>
      </p:sp>
      <p:grpSp>
        <p:nvGrpSpPr>
          <p:cNvPr id="9" name="组合 8"/>
          <p:cNvGrpSpPr/>
          <p:nvPr/>
        </p:nvGrpSpPr>
        <p:grpSpPr>
          <a:xfrm>
            <a:off x="5953571" y="2205658"/>
            <a:ext cx="5953572" cy="4393914"/>
            <a:chOff x="1180044" y="2066606"/>
            <a:chExt cx="3724736" cy="4393914"/>
          </a:xfrm>
        </p:grpSpPr>
        <p:sp>
          <p:nvSpPr>
            <p:cNvPr id="6" name="矩形 5"/>
            <p:cNvSpPr/>
            <p:nvPr/>
          </p:nvSpPr>
          <p:spPr>
            <a:xfrm>
              <a:off x="1180044" y="2428647"/>
              <a:ext cx="3724736" cy="4031873"/>
            </a:xfrm>
            <a:prstGeom prst="rect">
              <a:avLst/>
            </a:prstGeom>
            <a:solidFill>
              <a:schemeClr val="bg1">
                <a:lumMod val="95000"/>
              </a:schemeClr>
            </a:solidFill>
            <a:ln>
              <a:noFill/>
            </a:ln>
          </p:spPr>
          <p:txBody>
            <a:bodyPr wrap="square">
              <a:spAutoFit/>
            </a:bodyPr>
            <a:lstStyle/>
            <a:p>
              <a:r>
                <a:rPr lang="en-US" altLang="zh-CN" sz="1600" dirty="0"/>
                <a:t>class Account {</a:t>
              </a:r>
            </a:p>
            <a:p>
              <a:r>
                <a:rPr lang="en-US" altLang="zh-CN" sz="1600" dirty="0"/>
                <a:t>public:</a:t>
              </a:r>
            </a:p>
            <a:p>
              <a:r>
                <a:rPr lang="en-US" altLang="zh-CN" sz="1600" dirty="0"/>
                <a:t>    Account(double </a:t>
              </a:r>
              <a:r>
                <a:rPr lang="en-US" altLang="zh-CN" sz="1600" dirty="0" err="1"/>
                <a:t>init_blance</a:t>
              </a:r>
              <a:r>
                <a:rPr lang="en-US" altLang="zh-CN" sz="1600" dirty="0"/>
                <a:t>) : blance(</a:t>
              </a:r>
              <a:r>
                <a:rPr lang="en-US" altLang="zh-CN" sz="1600" dirty="0" err="1"/>
                <a:t>init_blance</a:t>
              </a:r>
              <a:r>
                <a:rPr lang="en-US" altLang="zh-CN" sz="1600" dirty="0"/>
                <a:t>) {}</a:t>
              </a:r>
            </a:p>
            <a:p>
              <a:r>
                <a:rPr lang="en-US" altLang="zh-CN" sz="1600" dirty="0"/>
                <a:t>    </a:t>
              </a:r>
              <a:r>
                <a:rPr lang="en-US" altLang="zh-CN" sz="1600" dirty="0">
                  <a:solidFill>
                    <a:srgbClr val="00B0F0"/>
                  </a:solidFill>
                </a:rPr>
                <a:t>friend bool operator==(const Account&amp; lhs, const Account&amp; </a:t>
              </a:r>
              <a:r>
                <a:rPr lang="en-US" altLang="zh-CN" sz="1600" dirty="0" err="1">
                  <a:solidFill>
                    <a:srgbClr val="00B0F0"/>
                  </a:solidFill>
                </a:rPr>
                <a:t>rhs</a:t>
              </a:r>
              <a:r>
                <a:rPr lang="en-US" altLang="zh-CN" sz="1600" dirty="0">
                  <a:solidFill>
                    <a:srgbClr val="00B0F0"/>
                  </a:solidFill>
                </a:rPr>
                <a:t>);</a:t>
              </a:r>
              <a:br>
                <a:rPr lang="en-US" altLang="zh-CN" sz="1600" dirty="0"/>
              </a:br>
              <a:r>
                <a:rPr lang="en-US" altLang="zh-CN" sz="1600" dirty="0"/>
                <a:t>private:</a:t>
              </a:r>
            </a:p>
            <a:p>
              <a:r>
                <a:rPr lang="en-US" altLang="zh-CN" sz="1600" dirty="0"/>
                <a:t>    int blance;</a:t>
              </a:r>
            </a:p>
            <a:p>
              <a:r>
                <a:rPr lang="en-US" altLang="zh-CN" sz="1600" dirty="0"/>
                <a:t>};</a:t>
              </a:r>
            </a:p>
            <a:p>
              <a:endParaRPr lang="en-US" altLang="zh-CN" sz="1600" dirty="0"/>
            </a:p>
            <a:p>
              <a:r>
                <a:rPr lang="en-US" altLang="zh-CN" sz="1600" dirty="0"/>
                <a:t>bool </a:t>
              </a:r>
              <a:r>
                <a:rPr lang="en-US" altLang="zh-CN" sz="1600" dirty="0">
                  <a:solidFill>
                    <a:srgbClr val="00B0F0"/>
                  </a:solidFill>
                </a:rPr>
                <a:t>operator</a:t>
              </a:r>
              <a:r>
                <a:rPr lang="en-US" altLang="zh-CN" sz="1600" dirty="0">
                  <a:solidFill>
                    <a:srgbClr val="0000FF"/>
                  </a:solidFill>
                </a:rPr>
                <a:t>==</a:t>
              </a:r>
              <a:r>
                <a:rPr lang="en-US" altLang="zh-CN" sz="1600" dirty="0"/>
                <a:t>(const Account&amp; lhs, const Account&amp; </a:t>
              </a:r>
              <a:r>
                <a:rPr lang="en-US" altLang="zh-CN" sz="1600" dirty="0" err="1"/>
                <a:t>rhs</a:t>
              </a:r>
              <a:r>
                <a:rPr lang="en-US" altLang="zh-CN" sz="1600" dirty="0"/>
                <a:t>)</a:t>
              </a:r>
            </a:p>
            <a:p>
              <a:r>
                <a:rPr lang="en-US" altLang="zh-CN" sz="1600" dirty="0"/>
                <a:t>{</a:t>
              </a:r>
            </a:p>
            <a:p>
              <a:r>
                <a:rPr lang="en-US" altLang="zh-CN" sz="1600" dirty="0"/>
                <a:t>    return (</a:t>
              </a:r>
              <a:r>
                <a:rPr lang="en-US" altLang="zh-CN" sz="1600" dirty="0" err="1"/>
                <a:t>lhs.blance</a:t>
              </a:r>
              <a:r>
                <a:rPr lang="en-US" altLang="zh-CN" sz="1600" dirty="0"/>
                <a:t> == </a:t>
              </a:r>
              <a:r>
                <a:rPr lang="en-US" altLang="zh-CN" sz="1600" dirty="0" err="1"/>
                <a:t>rhs.blance</a:t>
              </a:r>
              <a:r>
                <a:rPr lang="en-US" altLang="zh-CN" sz="1600" dirty="0"/>
                <a:t>);</a:t>
              </a:r>
            </a:p>
            <a:p>
              <a:r>
                <a:rPr lang="en-US" altLang="zh-CN" sz="1600" dirty="0"/>
                <a:t>}</a:t>
              </a:r>
            </a:p>
            <a:p>
              <a:r>
                <a:rPr lang="en-US" altLang="zh-CN" sz="1600" dirty="0"/>
                <a:t>bool </a:t>
              </a:r>
              <a:r>
                <a:rPr lang="en-US" altLang="zh-CN" sz="1600" dirty="0">
                  <a:solidFill>
                    <a:srgbClr val="00B0F0"/>
                  </a:solidFill>
                </a:rPr>
                <a:t>operator</a:t>
              </a:r>
              <a:r>
                <a:rPr lang="en-US" altLang="zh-CN" sz="1600" dirty="0">
                  <a:solidFill>
                    <a:srgbClr val="0000FF"/>
                  </a:solidFill>
                </a:rPr>
                <a:t>!=</a:t>
              </a:r>
              <a:r>
                <a:rPr lang="en-US" altLang="zh-CN" sz="1600" dirty="0"/>
                <a:t>(const Account&amp; lhs, const Account&amp; </a:t>
              </a:r>
              <a:r>
                <a:rPr lang="en-US" altLang="zh-CN" sz="1600" dirty="0" err="1"/>
                <a:t>rhs</a:t>
              </a:r>
              <a:r>
                <a:rPr lang="en-US" altLang="zh-CN" sz="1600" dirty="0"/>
                <a:t>)</a:t>
              </a:r>
            </a:p>
            <a:p>
              <a:r>
                <a:rPr lang="en-US" altLang="zh-CN" sz="1600" dirty="0"/>
                <a:t>{</a:t>
              </a:r>
            </a:p>
            <a:p>
              <a:r>
                <a:rPr lang="en-US" altLang="zh-CN" sz="1600" dirty="0"/>
                <a:t>    return !(lhs == </a:t>
              </a:r>
              <a:r>
                <a:rPr lang="en-US" altLang="zh-CN" sz="1600" dirty="0" err="1"/>
                <a:t>rhs</a:t>
              </a:r>
              <a:r>
                <a:rPr lang="en-US" altLang="zh-CN" sz="1600" dirty="0"/>
                <a:t>);    </a:t>
              </a:r>
            </a:p>
            <a:p>
              <a:r>
                <a:rPr lang="en-US" altLang="zh-CN" sz="1600" dirty="0"/>
                <a:t>}</a:t>
              </a:r>
            </a:p>
          </p:txBody>
        </p:sp>
        <p:sp>
          <p:nvSpPr>
            <p:cNvPr id="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grpSp>
        <p:nvGrpSpPr>
          <p:cNvPr id="21" name="组合 20"/>
          <p:cNvGrpSpPr/>
          <p:nvPr/>
        </p:nvGrpSpPr>
        <p:grpSpPr>
          <a:xfrm>
            <a:off x="1057027" y="2205658"/>
            <a:ext cx="4536504" cy="4147693"/>
            <a:chOff x="1180045" y="2066606"/>
            <a:chExt cx="2838175" cy="4147693"/>
          </a:xfrm>
        </p:grpSpPr>
        <p:sp>
          <p:nvSpPr>
            <p:cNvPr id="26" name="矩形 25"/>
            <p:cNvSpPr/>
            <p:nvPr/>
          </p:nvSpPr>
          <p:spPr>
            <a:xfrm>
              <a:off x="1180045" y="2428647"/>
              <a:ext cx="2838175" cy="3785652"/>
            </a:xfrm>
            <a:prstGeom prst="rect">
              <a:avLst/>
            </a:prstGeom>
            <a:solidFill>
              <a:schemeClr val="bg1">
                <a:lumMod val="95000"/>
              </a:schemeClr>
            </a:solidFill>
            <a:ln>
              <a:noFill/>
            </a:ln>
          </p:spPr>
          <p:txBody>
            <a:bodyPr wrap="square">
              <a:spAutoFit/>
            </a:bodyPr>
            <a:lstStyle/>
            <a:p>
              <a:r>
                <a:rPr lang="en-US" altLang="zh-CN" sz="1600" dirty="0"/>
                <a:t>class Account {</a:t>
              </a:r>
            </a:p>
            <a:p>
              <a:r>
                <a:rPr lang="en-US" altLang="zh-CN" sz="1600" dirty="0"/>
                <a:t>public:</a:t>
              </a:r>
            </a:p>
            <a:p>
              <a:r>
                <a:rPr lang="en-US" altLang="zh-CN" sz="1600" dirty="0"/>
                <a:t>    Account(double </a:t>
              </a:r>
              <a:r>
                <a:rPr lang="en-US" altLang="zh-CN" sz="1600" dirty="0" err="1"/>
                <a:t>init_blance</a:t>
              </a:r>
              <a:r>
                <a:rPr lang="en-US" altLang="zh-CN" sz="1600" dirty="0"/>
                <a:t>) : blance(</a:t>
              </a:r>
              <a:r>
                <a:rPr lang="en-US" altLang="zh-CN" sz="1600" dirty="0" err="1"/>
                <a:t>init_blance</a:t>
              </a:r>
              <a:r>
                <a:rPr lang="en-US" altLang="zh-CN" sz="1600" dirty="0"/>
                <a:t>) {}</a:t>
              </a:r>
            </a:p>
            <a:p>
              <a:br>
                <a:rPr lang="en-US" altLang="zh-CN" sz="1600" dirty="0"/>
              </a:br>
              <a:r>
                <a:rPr lang="en-US" altLang="zh-CN" sz="1600" dirty="0"/>
                <a:t>    bool </a:t>
              </a:r>
              <a:r>
                <a:rPr lang="en-US" altLang="zh-CN" sz="1600" dirty="0">
                  <a:solidFill>
                    <a:srgbClr val="00B0F0"/>
                  </a:solidFill>
                </a:rPr>
                <a:t>operator</a:t>
              </a:r>
              <a:r>
                <a:rPr lang="en-US" altLang="zh-CN" sz="1600" dirty="0">
                  <a:solidFill>
                    <a:srgbClr val="0000FF"/>
                  </a:solidFill>
                </a:rPr>
                <a:t>==</a:t>
              </a:r>
              <a:r>
                <a:rPr lang="en-US" altLang="zh-CN" sz="1600" dirty="0"/>
                <a:t>(const Account&amp; other)</a:t>
              </a:r>
            </a:p>
            <a:p>
              <a:r>
                <a:rPr lang="en-US" altLang="zh-CN" sz="1600" dirty="0"/>
                <a:t>    {</a:t>
              </a:r>
            </a:p>
            <a:p>
              <a:r>
                <a:rPr lang="en-US" altLang="zh-CN" sz="1600" dirty="0"/>
                <a:t>        return (blance == </a:t>
              </a:r>
              <a:r>
                <a:rPr lang="en-US" altLang="zh-CN" sz="1600" dirty="0" err="1"/>
                <a:t>other.blance</a:t>
              </a:r>
              <a:r>
                <a:rPr lang="en-US" altLang="zh-CN" sz="1600" dirty="0"/>
                <a:t>);</a:t>
              </a:r>
            </a:p>
            <a:p>
              <a:r>
                <a:rPr lang="en-US" altLang="zh-CN" sz="1600" dirty="0"/>
                <a:t>    }</a:t>
              </a:r>
            </a:p>
            <a:p>
              <a:r>
                <a:rPr lang="en-US" altLang="zh-CN" sz="1600" dirty="0"/>
                <a:t>    bool </a:t>
              </a:r>
              <a:r>
                <a:rPr lang="en-US" altLang="zh-CN" sz="1600" dirty="0">
                  <a:solidFill>
                    <a:srgbClr val="00B0F0"/>
                  </a:solidFill>
                </a:rPr>
                <a:t>operator</a:t>
              </a:r>
              <a:r>
                <a:rPr lang="en-US" altLang="zh-CN" sz="1600" dirty="0">
                  <a:solidFill>
                    <a:srgbClr val="0000FF"/>
                  </a:solidFill>
                </a:rPr>
                <a:t>!=</a:t>
              </a:r>
              <a:r>
                <a:rPr lang="en-US" altLang="zh-CN" sz="1600" dirty="0"/>
                <a:t>(const Account&amp; other)</a:t>
              </a:r>
            </a:p>
            <a:p>
              <a:r>
                <a:rPr lang="en-US" altLang="zh-CN" sz="1600" dirty="0"/>
                <a:t>    {</a:t>
              </a:r>
            </a:p>
            <a:p>
              <a:r>
                <a:rPr lang="en-US" altLang="zh-CN" sz="1600" dirty="0"/>
                <a:t>        return !(*this == other);</a:t>
              </a:r>
            </a:p>
            <a:p>
              <a:r>
                <a:rPr lang="en-US" altLang="zh-CN" sz="1600" dirty="0"/>
                <a:t>    }</a:t>
              </a:r>
            </a:p>
            <a:p>
              <a:r>
                <a:rPr lang="en-US" altLang="zh-CN" sz="1600" dirty="0"/>
                <a:t>private:</a:t>
              </a:r>
            </a:p>
            <a:p>
              <a:r>
                <a:rPr lang="en-US" altLang="zh-CN" sz="1600" dirty="0"/>
                <a:t>    int blance;</a:t>
              </a:r>
            </a:p>
            <a:p>
              <a:r>
                <a:rPr lang="en-US" altLang="zh-CN" sz="1600" dirty="0"/>
                <a:t>};</a:t>
              </a:r>
            </a:p>
          </p:txBody>
        </p:sp>
        <p:sp>
          <p:nvSpPr>
            <p:cNvPr id="2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sp>
        <p:nvSpPr>
          <p:cNvPr id="15" name="文本框 14"/>
          <p:cNvSpPr txBox="1"/>
          <p:nvPr/>
        </p:nvSpPr>
        <p:spPr>
          <a:xfrm>
            <a:off x="985019" y="1528875"/>
            <a:ext cx="2238198" cy="553998"/>
          </a:xfrm>
          <a:prstGeom prst="rect">
            <a:avLst/>
          </a:prstGeom>
          <a:noFill/>
        </p:spPr>
        <p:txBody>
          <a:bodyPr wrap="square" rtlCol="0">
            <a:spAutoFit/>
          </a:bodyPr>
          <a:lstStyle/>
          <a:p>
            <a:pPr>
              <a:lnSpc>
                <a:spcPct val="150000"/>
              </a:lnSpc>
            </a:pPr>
            <a:r>
              <a:rPr lang="zh-CN" altLang="en-US" sz="2000" dirty="0">
                <a:latin typeface="+mn-ea"/>
                <a:ea typeface="+mn-ea"/>
              </a:rPr>
              <a:t>定义为类成员函数</a:t>
            </a:r>
            <a:endParaRPr lang="en-US" altLang="zh-CN" sz="2000" dirty="0">
              <a:latin typeface="+mn-ea"/>
              <a:ea typeface="+mn-ea"/>
            </a:endParaRPr>
          </a:p>
        </p:txBody>
      </p:sp>
      <p:sp>
        <p:nvSpPr>
          <p:cNvPr id="16" name="文本框 15"/>
          <p:cNvSpPr txBox="1"/>
          <p:nvPr/>
        </p:nvSpPr>
        <p:spPr>
          <a:xfrm>
            <a:off x="5881563" y="1557586"/>
            <a:ext cx="2693638" cy="553998"/>
          </a:xfrm>
          <a:prstGeom prst="rect">
            <a:avLst/>
          </a:prstGeom>
          <a:noFill/>
        </p:spPr>
        <p:txBody>
          <a:bodyPr wrap="square" rtlCol="0">
            <a:spAutoFit/>
          </a:bodyPr>
          <a:lstStyle/>
          <a:p>
            <a:pPr>
              <a:lnSpc>
                <a:spcPct val="150000"/>
              </a:lnSpc>
            </a:pPr>
            <a:r>
              <a:rPr lang="zh-CN" altLang="en-US" sz="2000" dirty="0">
                <a:latin typeface="+mn-ea"/>
                <a:ea typeface="+mn-ea"/>
              </a:rPr>
              <a:t>定义为类非成员函数</a:t>
            </a:r>
            <a:endParaRPr lang="en-US" altLang="zh-CN" sz="2000" dirty="0">
              <a:latin typeface="+mn-ea"/>
              <a:ea typeface="+mn-ea"/>
            </a:endParaRPr>
          </a:p>
        </p:txBody>
      </p:sp>
    </p:spTree>
    <p:extLst>
      <p:ext uri="{BB962C8B-B14F-4D97-AF65-F5344CB8AC3E}">
        <p14:creationId xmlns:p14="http://schemas.microsoft.com/office/powerpoint/2010/main" val="3737428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多态</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运算符重载</a:t>
            </a:r>
            <a:endParaRPr lang="zh-CN" altLang="en-US" dirty="0">
              <a:solidFill>
                <a:srgbClr val="FF0000"/>
              </a:solidFill>
            </a:endParaRPr>
          </a:p>
        </p:txBody>
      </p:sp>
      <p:sp>
        <p:nvSpPr>
          <p:cNvPr id="3" name="内容占位符 2"/>
          <p:cNvSpPr>
            <a:spLocks noGrp="1"/>
          </p:cNvSpPr>
          <p:nvPr>
            <p:ph idx="1"/>
          </p:nvPr>
        </p:nvSpPr>
        <p:spPr>
          <a:xfrm>
            <a:off x="609759" y="800299"/>
            <a:ext cx="10312364" cy="757287"/>
          </a:xfrm>
        </p:spPr>
        <p:txBody>
          <a:bodyPr>
            <a:noAutofit/>
          </a:bodyPr>
          <a:lstStyle/>
          <a:p>
            <a:pPr>
              <a:buFont typeface="Wingdings" panose="05000000000000000000" pitchFamily="2" charset="2"/>
              <a:buChar char="p"/>
            </a:pPr>
            <a:r>
              <a:rPr lang="zh-CN" altLang="en-US" dirty="0"/>
              <a:t>运算符重载</a:t>
            </a:r>
            <a:r>
              <a:rPr lang="en-US" altLang="zh-CN" dirty="0"/>
              <a:t>——</a:t>
            </a:r>
            <a:r>
              <a:rPr lang="zh-CN" altLang="en-US" dirty="0"/>
              <a:t>算术和关系操作符（示例）</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38</a:t>
            </a:fld>
            <a:endParaRPr lang="en-GB" altLang="zh-CN" dirty="0">
              <a:solidFill>
                <a:srgbClr val="000000"/>
              </a:solidFill>
            </a:endParaRPr>
          </a:p>
        </p:txBody>
      </p:sp>
      <p:grpSp>
        <p:nvGrpSpPr>
          <p:cNvPr id="9" name="组合 8"/>
          <p:cNvGrpSpPr/>
          <p:nvPr/>
        </p:nvGrpSpPr>
        <p:grpSpPr>
          <a:xfrm>
            <a:off x="5953571" y="2205658"/>
            <a:ext cx="5953572" cy="3409029"/>
            <a:chOff x="1180044" y="2066606"/>
            <a:chExt cx="3724736" cy="3409029"/>
          </a:xfrm>
        </p:grpSpPr>
        <p:sp>
          <p:nvSpPr>
            <p:cNvPr id="6" name="矩形 5"/>
            <p:cNvSpPr/>
            <p:nvPr/>
          </p:nvSpPr>
          <p:spPr>
            <a:xfrm>
              <a:off x="1180044" y="2428647"/>
              <a:ext cx="3724736" cy="3046988"/>
            </a:xfrm>
            <a:prstGeom prst="rect">
              <a:avLst/>
            </a:prstGeom>
            <a:solidFill>
              <a:schemeClr val="bg1">
                <a:lumMod val="95000"/>
              </a:schemeClr>
            </a:solidFill>
            <a:ln>
              <a:noFill/>
            </a:ln>
          </p:spPr>
          <p:txBody>
            <a:bodyPr wrap="square">
              <a:spAutoFit/>
            </a:bodyPr>
            <a:lstStyle/>
            <a:p>
              <a:r>
                <a:rPr lang="en-US" altLang="zh-CN" sz="1600" dirty="0"/>
                <a:t>class Account {</a:t>
              </a:r>
            </a:p>
            <a:p>
              <a:r>
                <a:rPr lang="en-US" altLang="zh-CN" sz="1600" dirty="0"/>
                <a:t>public:</a:t>
              </a:r>
            </a:p>
            <a:p>
              <a:r>
                <a:rPr lang="en-US" altLang="zh-CN" sz="1600" dirty="0"/>
                <a:t>    Account(double </a:t>
              </a:r>
              <a:r>
                <a:rPr lang="en-US" altLang="zh-CN" sz="1600" dirty="0" err="1"/>
                <a:t>init_blance</a:t>
              </a:r>
              <a:r>
                <a:rPr lang="en-US" altLang="zh-CN" sz="1600" dirty="0"/>
                <a:t>) : blance(</a:t>
              </a:r>
              <a:r>
                <a:rPr lang="en-US" altLang="zh-CN" sz="1600" dirty="0" err="1"/>
                <a:t>init_blance</a:t>
              </a:r>
              <a:r>
                <a:rPr lang="en-US" altLang="zh-CN" sz="1600" dirty="0"/>
                <a:t>) {}</a:t>
              </a:r>
            </a:p>
            <a:p>
              <a:r>
                <a:rPr lang="en-US" altLang="zh-CN" sz="1600" dirty="0">
                  <a:solidFill>
                    <a:srgbClr val="00B0F0"/>
                  </a:solidFill>
                </a:rPr>
                <a:t>    friend bool operator&lt;(const Account&amp; lhs, const Account&amp; </a:t>
              </a:r>
              <a:r>
                <a:rPr lang="en-US" altLang="zh-CN" sz="1600" dirty="0" err="1">
                  <a:solidFill>
                    <a:srgbClr val="00B0F0"/>
                  </a:solidFill>
                </a:rPr>
                <a:t>rhs</a:t>
              </a:r>
              <a:r>
                <a:rPr lang="en-US" altLang="zh-CN" sz="1600" dirty="0">
                  <a:solidFill>
                    <a:srgbClr val="00B0F0"/>
                  </a:solidFill>
                </a:rPr>
                <a:t>);</a:t>
              </a:r>
              <a:br>
                <a:rPr lang="en-US" altLang="zh-CN" sz="1600" dirty="0">
                  <a:solidFill>
                    <a:srgbClr val="00B0F0"/>
                  </a:solidFill>
                </a:rPr>
              </a:br>
              <a:r>
                <a:rPr lang="en-US" altLang="zh-CN" sz="1600" dirty="0"/>
                <a:t>private:</a:t>
              </a:r>
            </a:p>
            <a:p>
              <a:r>
                <a:rPr lang="en-US" altLang="zh-CN" sz="1600" dirty="0"/>
                <a:t>    int blance;</a:t>
              </a:r>
            </a:p>
            <a:p>
              <a:r>
                <a:rPr lang="en-US" altLang="zh-CN" sz="1600" dirty="0"/>
                <a:t>};</a:t>
              </a:r>
            </a:p>
            <a:p>
              <a:endParaRPr lang="en-US" altLang="zh-CN" sz="1600" dirty="0"/>
            </a:p>
            <a:p>
              <a:r>
                <a:rPr lang="en-US" altLang="zh-CN" sz="1600" dirty="0"/>
                <a:t>bool </a:t>
              </a:r>
              <a:r>
                <a:rPr lang="en-US" altLang="zh-CN" sz="1600" dirty="0">
                  <a:solidFill>
                    <a:srgbClr val="00B0F0"/>
                  </a:solidFill>
                </a:rPr>
                <a:t>operator</a:t>
              </a:r>
              <a:r>
                <a:rPr lang="en-US" altLang="zh-CN" sz="1600" dirty="0">
                  <a:solidFill>
                    <a:srgbClr val="0000FF"/>
                  </a:solidFill>
                </a:rPr>
                <a:t>&lt;</a:t>
              </a:r>
              <a:r>
                <a:rPr lang="en-US" altLang="zh-CN" sz="1600" dirty="0"/>
                <a:t>(const Account&amp; lhs, const Account&amp; </a:t>
              </a:r>
              <a:r>
                <a:rPr lang="en-US" altLang="zh-CN" sz="1600" dirty="0" err="1"/>
                <a:t>rhs</a:t>
              </a:r>
              <a:r>
                <a:rPr lang="en-US" altLang="zh-CN" sz="1600" dirty="0"/>
                <a:t>)</a:t>
              </a:r>
            </a:p>
            <a:p>
              <a:r>
                <a:rPr lang="en-US" altLang="zh-CN" sz="1600" dirty="0"/>
                <a:t>{</a:t>
              </a:r>
            </a:p>
            <a:p>
              <a:r>
                <a:rPr lang="en-US" altLang="zh-CN" sz="1600" dirty="0"/>
                <a:t>    return (</a:t>
              </a:r>
              <a:r>
                <a:rPr lang="en-US" altLang="zh-CN" sz="1600" dirty="0" err="1"/>
                <a:t>lhs.blance</a:t>
              </a:r>
              <a:r>
                <a:rPr lang="en-US" altLang="zh-CN" sz="1600" dirty="0"/>
                <a:t> &lt; </a:t>
              </a:r>
              <a:r>
                <a:rPr lang="en-US" altLang="zh-CN" sz="1600" dirty="0" err="1"/>
                <a:t>rhs.blance</a:t>
              </a:r>
              <a:r>
                <a:rPr lang="en-US" altLang="zh-CN" sz="1600" dirty="0"/>
                <a:t>);</a:t>
              </a:r>
            </a:p>
            <a:p>
              <a:r>
                <a:rPr lang="en-US" altLang="zh-CN" sz="1600" dirty="0"/>
                <a:t>}</a:t>
              </a:r>
            </a:p>
          </p:txBody>
        </p:sp>
        <p:sp>
          <p:nvSpPr>
            <p:cNvPr id="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grpSp>
        <p:nvGrpSpPr>
          <p:cNvPr id="21" name="组合 20"/>
          <p:cNvGrpSpPr/>
          <p:nvPr/>
        </p:nvGrpSpPr>
        <p:grpSpPr>
          <a:xfrm>
            <a:off x="1057027" y="2205658"/>
            <a:ext cx="4536504" cy="3162808"/>
            <a:chOff x="1180045" y="2066606"/>
            <a:chExt cx="2838175" cy="3162808"/>
          </a:xfrm>
        </p:grpSpPr>
        <p:sp>
          <p:nvSpPr>
            <p:cNvPr id="26" name="矩形 25"/>
            <p:cNvSpPr/>
            <p:nvPr/>
          </p:nvSpPr>
          <p:spPr>
            <a:xfrm>
              <a:off x="1180045" y="2428647"/>
              <a:ext cx="2838175" cy="2800767"/>
            </a:xfrm>
            <a:prstGeom prst="rect">
              <a:avLst/>
            </a:prstGeom>
            <a:solidFill>
              <a:schemeClr val="bg1">
                <a:lumMod val="95000"/>
              </a:schemeClr>
            </a:solidFill>
            <a:ln>
              <a:noFill/>
            </a:ln>
          </p:spPr>
          <p:txBody>
            <a:bodyPr wrap="square">
              <a:spAutoFit/>
            </a:bodyPr>
            <a:lstStyle/>
            <a:p>
              <a:r>
                <a:rPr lang="en-US" altLang="zh-CN" sz="1600" dirty="0"/>
                <a:t>class Account {</a:t>
              </a:r>
            </a:p>
            <a:p>
              <a:r>
                <a:rPr lang="en-US" altLang="zh-CN" sz="1600" dirty="0"/>
                <a:t>public:</a:t>
              </a:r>
            </a:p>
            <a:p>
              <a:r>
                <a:rPr lang="en-US" altLang="zh-CN" sz="1600" dirty="0"/>
                <a:t>    Account(double </a:t>
              </a:r>
              <a:r>
                <a:rPr lang="en-US" altLang="zh-CN" sz="1600" dirty="0" err="1"/>
                <a:t>init_blance</a:t>
              </a:r>
              <a:r>
                <a:rPr lang="en-US" altLang="zh-CN" sz="1600" dirty="0"/>
                <a:t>) : blance(</a:t>
              </a:r>
              <a:r>
                <a:rPr lang="en-US" altLang="zh-CN" sz="1600" dirty="0" err="1"/>
                <a:t>init_blance</a:t>
              </a:r>
              <a:r>
                <a:rPr lang="en-US" altLang="zh-CN" sz="1600" dirty="0"/>
                <a:t>) {}</a:t>
              </a:r>
            </a:p>
            <a:p>
              <a:br>
                <a:rPr lang="en-US" altLang="zh-CN" sz="1600" dirty="0"/>
              </a:br>
              <a:r>
                <a:rPr lang="en-US" altLang="zh-CN" sz="1600" dirty="0"/>
                <a:t>    bool </a:t>
              </a:r>
              <a:r>
                <a:rPr lang="en-US" altLang="zh-CN" sz="1600" dirty="0">
                  <a:solidFill>
                    <a:srgbClr val="00B0F0"/>
                  </a:solidFill>
                </a:rPr>
                <a:t>operator</a:t>
              </a:r>
              <a:r>
                <a:rPr lang="en-US" altLang="zh-CN" sz="1600" dirty="0">
                  <a:solidFill>
                    <a:srgbClr val="0000FF"/>
                  </a:solidFill>
                </a:rPr>
                <a:t>&lt;</a:t>
              </a:r>
              <a:r>
                <a:rPr lang="en-US" altLang="zh-CN" sz="1600" dirty="0"/>
                <a:t>(const Account&amp; other)</a:t>
              </a:r>
            </a:p>
            <a:p>
              <a:r>
                <a:rPr lang="en-US" altLang="zh-CN" sz="1600" dirty="0"/>
                <a:t>    {</a:t>
              </a:r>
            </a:p>
            <a:p>
              <a:r>
                <a:rPr lang="en-US" altLang="zh-CN" sz="1600" dirty="0"/>
                <a:t>        return (blance &lt; </a:t>
              </a:r>
              <a:r>
                <a:rPr lang="en-US" altLang="zh-CN" sz="1600" dirty="0" err="1"/>
                <a:t>other.blance</a:t>
              </a:r>
              <a:r>
                <a:rPr lang="en-US" altLang="zh-CN" sz="1600" dirty="0"/>
                <a:t>);</a:t>
              </a:r>
            </a:p>
            <a:p>
              <a:r>
                <a:rPr lang="en-US" altLang="zh-CN" sz="1600" dirty="0"/>
                <a:t>    }</a:t>
              </a:r>
            </a:p>
            <a:p>
              <a:r>
                <a:rPr lang="en-US" altLang="zh-CN" sz="1600" dirty="0"/>
                <a:t>private:</a:t>
              </a:r>
            </a:p>
            <a:p>
              <a:r>
                <a:rPr lang="en-US" altLang="zh-CN" sz="1600" dirty="0"/>
                <a:t>    int blance;</a:t>
              </a:r>
            </a:p>
            <a:p>
              <a:r>
                <a:rPr lang="en-US" altLang="zh-CN" sz="1600" dirty="0"/>
                <a:t>};</a:t>
              </a:r>
            </a:p>
          </p:txBody>
        </p:sp>
        <p:sp>
          <p:nvSpPr>
            <p:cNvPr id="2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sp>
        <p:nvSpPr>
          <p:cNvPr id="15" name="文本框 14"/>
          <p:cNvSpPr txBox="1"/>
          <p:nvPr/>
        </p:nvSpPr>
        <p:spPr>
          <a:xfrm>
            <a:off x="985019" y="1528875"/>
            <a:ext cx="2238198" cy="553998"/>
          </a:xfrm>
          <a:prstGeom prst="rect">
            <a:avLst/>
          </a:prstGeom>
          <a:noFill/>
        </p:spPr>
        <p:txBody>
          <a:bodyPr wrap="square" rtlCol="0">
            <a:spAutoFit/>
          </a:bodyPr>
          <a:lstStyle/>
          <a:p>
            <a:pPr>
              <a:lnSpc>
                <a:spcPct val="150000"/>
              </a:lnSpc>
            </a:pPr>
            <a:r>
              <a:rPr lang="zh-CN" altLang="en-US" sz="2000" dirty="0">
                <a:latin typeface="+mn-ea"/>
                <a:ea typeface="+mn-ea"/>
              </a:rPr>
              <a:t>定义为类成员函数</a:t>
            </a:r>
            <a:endParaRPr lang="en-US" altLang="zh-CN" sz="2000" dirty="0">
              <a:latin typeface="+mn-ea"/>
              <a:ea typeface="+mn-ea"/>
            </a:endParaRPr>
          </a:p>
        </p:txBody>
      </p:sp>
      <p:sp>
        <p:nvSpPr>
          <p:cNvPr id="16" name="文本框 15"/>
          <p:cNvSpPr txBox="1"/>
          <p:nvPr/>
        </p:nvSpPr>
        <p:spPr>
          <a:xfrm>
            <a:off x="5881563" y="1557586"/>
            <a:ext cx="2693638" cy="553998"/>
          </a:xfrm>
          <a:prstGeom prst="rect">
            <a:avLst/>
          </a:prstGeom>
          <a:noFill/>
        </p:spPr>
        <p:txBody>
          <a:bodyPr wrap="square" rtlCol="0">
            <a:spAutoFit/>
          </a:bodyPr>
          <a:lstStyle/>
          <a:p>
            <a:pPr>
              <a:lnSpc>
                <a:spcPct val="150000"/>
              </a:lnSpc>
            </a:pPr>
            <a:r>
              <a:rPr lang="zh-CN" altLang="en-US" sz="2000" dirty="0">
                <a:latin typeface="+mn-ea"/>
                <a:ea typeface="+mn-ea"/>
              </a:rPr>
              <a:t>定义为类非成员函数</a:t>
            </a:r>
            <a:endParaRPr lang="en-US" altLang="zh-CN" sz="2000" dirty="0">
              <a:latin typeface="+mn-ea"/>
              <a:ea typeface="+mn-ea"/>
            </a:endParaRPr>
          </a:p>
        </p:txBody>
      </p:sp>
    </p:spTree>
    <p:extLst>
      <p:ext uri="{BB962C8B-B14F-4D97-AF65-F5344CB8AC3E}">
        <p14:creationId xmlns:p14="http://schemas.microsoft.com/office/powerpoint/2010/main" val="2014526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多态</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虚函数</a:t>
            </a:r>
            <a:endParaRPr lang="zh-CN" altLang="en-US" dirty="0">
              <a:solidFill>
                <a:srgbClr val="FF0000"/>
              </a:solidFill>
            </a:endParaRPr>
          </a:p>
        </p:txBody>
      </p:sp>
      <p:sp>
        <p:nvSpPr>
          <p:cNvPr id="3" name="内容占位符 2"/>
          <p:cNvSpPr>
            <a:spLocks noGrp="1"/>
          </p:cNvSpPr>
          <p:nvPr>
            <p:ph idx="1"/>
          </p:nvPr>
        </p:nvSpPr>
        <p:spPr>
          <a:xfrm>
            <a:off x="609759" y="800299"/>
            <a:ext cx="10312364" cy="757287"/>
          </a:xfrm>
        </p:spPr>
        <p:txBody>
          <a:bodyPr>
            <a:noAutofit/>
          </a:bodyPr>
          <a:lstStyle/>
          <a:p>
            <a:pPr>
              <a:buFont typeface="Wingdings" panose="05000000000000000000" pitchFamily="2" charset="2"/>
              <a:buChar char="p"/>
            </a:pPr>
            <a:r>
              <a:rPr lang="zh-CN" altLang="en-US" dirty="0"/>
              <a:t>虚函数</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39</a:t>
            </a:fld>
            <a:endParaRPr lang="en-GB" altLang="zh-CN">
              <a:solidFill>
                <a:srgbClr val="000000"/>
              </a:solidFill>
            </a:endParaRPr>
          </a:p>
        </p:txBody>
      </p:sp>
      <p:sp>
        <p:nvSpPr>
          <p:cNvPr id="5" name="文本框 4"/>
          <p:cNvSpPr txBox="1"/>
          <p:nvPr/>
        </p:nvSpPr>
        <p:spPr>
          <a:xfrm>
            <a:off x="947795" y="1344164"/>
            <a:ext cx="10838424" cy="1477328"/>
          </a:xfrm>
          <a:prstGeom prst="rect">
            <a:avLst/>
          </a:prstGeom>
          <a:noFill/>
        </p:spPr>
        <p:txBody>
          <a:bodyPr wrap="square" rtlCol="0">
            <a:spAutoFit/>
          </a:bodyPr>
          <a:lstStyle/>
          <a:p>
            <a:pPr>
              <a:lnSpc>
                <a:spcPct val="150000"/>
              </a:lnSpc>
            </a:pPr>
            <a:r>
              <a:rPr lang="zh-CN" altLang="en-US" sz="2000" dirty="0">
                <a:latin typeface="+mn-ea"/>
                <a:ea typeface="+mn-ea"/>
              </a:rPr>
              <a:t>多态即一种行为（一个外部接口）产生多种结果的效果</a:t>
            </a:r>
            <a:endParaRPr lang="en-US" altLang="zh-CN" sz="2000" dirty="0">
              <a:latin typeface="+mn-ea"/>
              <a:ea typeface="+mn-ea"/>
            </a:endParaRPr>
          </a:p>
          <a:p>
            <a:pPr>
              <a:lnSpc>
                <a:spcPct val="150000"/>
              </a:lnSpc>
            </a:pPr>
            <a:r>
              <a:rPr lang="en-US" altLang="zh-CN" sz="2000" dirty="0">
                <a:latin typeface="+mn-ea"/>
                <a:ea typeface="+mn-ea"/>
              </a:rPr>
              <a:t>C++</a:t>
            </a:r>
            <a:r>
              <a:rPr lang="zh-CN" altLang="en-US" sz="2000" dirty="0">
                <a:latin typeface="+mn-ea"/>
                <a:ea typeface="+mn-ea"/>
              </a:rPr>
              <a:t>中采用虚函数来实现这一功能，在类成员函数前增加关键字</a:t>
            </a:r>
            <a:r>
              <a:rPr lang="en-US" altLang="zh-CN" sz="2000" dirty="0">
                <a:solidFill>
                  <a:srgbClr val="00B0F0"/>
                </a:solidFill>
                <a:latin typeface="+mn-ea"/>
                <a:ea typeface="+mn-ea"/>
              </a:rPr>
              <a:t>virtual</a:t>
            </a:r>
            <a:r>
              <a:rPr lang="zh-CN" altLang="en-US" sz="2000" dirty="0">
                <a:latin typeface="+mn-ea"/>
                <a:ea typeface="+mn-ea"/>
              </a:rPr>
              <a:t>定义虚函数</a:t>
            </a:r>
            <a:endParaRPr lang="en-US" altLang="zh-CN" sz="2000" dirty="0">
              <a:latin typeface="+mn-ea"/>
              <a:ea typeface="+mn-ea"/>
            </a:endParaRPr>
          </a:p>
          <a:p>
            <a:pPr>
              <a:lnSpc>
                <a:spcPct val="150000"/>
              </a:lnSpc>
            </a:pPr>
            <a:r>
              <a:rPr lang="zh-CN" altLang="en-US" sz="2000" dirty="0">
                <a:latin typeface="+mn-ea"/>
                <a:ea typeface="+mn-ea"/>
              </a:rPr>
              <a:t>在基类中定义虚函数，在派生类中重写虚函数</a:t>
            </a:r>
          </a:p>
        </p:txBody>
      </p:sp>
      <p:grpSp>
        <p:nvGrpSpPr>
          <p:cNvPr id="9" name="组合 8"/>
          <p:cNvGrpSpPr/>
          <p:nvPr/>
        </p:nvGrpSpPr>
        <p:grpSpPr>
          <a:xfrm>
            <a:off x="6025579" y="2860182"/>
            <a:ext cx="4752528" cy="3655250"/>
            <a:chOff x="1180045" y="2066606"/>
            <a:chExt cx="2973326" cy="3655250"/>
          </a:xfrm>
        </p:grpSpPr>
        <p:sp>
          <p:nvSpPr>
            <p:cNvPr id="6" name="矩形 5"/>
            <p:cNvSpPr/>
            <p:nvPr/>
          </p:nvSpPr>
          <p:spPr>
            <a:xfrm>
              <a:off x="1180045" y="2428647"/>
              <a:ext cx="2973326" cy="3293209"/>
            </a:xfrm>
            <a:prstGeom prst="rect">
              <a:avLst/>
            </a:prstGeom>
            <a:solidFill>
              <a:schemeClr val="bg1">
                <a:lumMod val="95000"/>
              </a:schemeClr>
            </a:solidFill>
            <a:ln>
              <a:noFill/>
            </a:ln>
          </p:spPr>
          <p:txBody>
            <a:bodyPr wrap="square">
              <a:spAutoFit/>
            </a:bodyPr>
            <a:lstStyle/>
            <a:p>
              <a:r>
                <a:rPr lang="en-US" altLang="zh-CN" sz="1600" dirty="0">
                  <a:solidFill>
                    <a:srgbClr val="00B050"/>
                  </a:solidFill>
                  <a:latin typeface="+mn-ea"/>
                  <a:ea typeface="+mn-ea"/>
                </a:rPr>
                <a:t>// </a:t>
              </a:r>
              <a:r>
                <a:rPr lang="zh-CN" altLang="en-US" sz="1600" dirty="0">
                  <a:solidFill>
                    <a:srgbClr val="00B050"/>
                  </a:solidFill>
                  <a:latin typeface="+mn-ea"/>
                  <a:ea typeface="+mn-ea"/>
                </a:rPr>
                <a:t>基类</a:t>
              </a:r>
              <a:endParaRPr lang="en-US" altLang="zh-CN" sz="1600" dirty="0">
                <a:solidFill>
                  <a:srgbClr val="00B050"/>
                </a:solidFill>
                <a:latin typeface="+mn-ea"/>
                <a:ea typeface="+mn-ea"/>
              </a:endParaRPr>
            </a:p>
            <a:p>
              <a:r>
                <a:rPr lang="en-US" altLang="zh-CN" sz="1600" dirty="0"/>
                <a:t>class </a:t>
              </a:r>
              <a:r>
                <a:rPr lang="en-US" altLang="zh-CN" sz="1600" dirty="0">
                  <a:solidFill>
                    <a:srgbClr val="0000FF"/>
                  </a:solidFill>
                </a:rPr>
                <a:t>Shape</a:t>
              </a:r>
              <a:r>
                <a:rPr lang="en-US" altLang="zh-CN" sz="1600" dirty="0"/>
                <a:t> {</a:t>
              </a:r>
            </a:p>
            <a:p>
              <a:r>
                <a:rPr lang="en-US" altLang="zh-CN" sz="1600" dirty="0"/>
                <a:t>public:</a:t>
              </a:r>
            </a:p>
            <a:p>
              <a:r>
                <a:rPr lang="en-US" altLang="zh-CN" sz="1600" dirty="0"/>
                <a:t>    </a:t>
              </a:r>
              <a:r>
                <a:rPr lang="en-US" altLang="zh-CN" sz="1600" dirty="0">
                  <a:solidFill>
                    <a:srgbClr val="00B0F0"/>
                  </a:solidFill>
                </a:rPr>
                <a:t>virtual</a:t>
              </a:r>
              <a:r>
                <a:rPr lang="en-US" altLang="zh-CN" sz="1600" dirty="0"/>
                <a:t> </a:t>
              </a:r>
              <a:r>
                <a:rPr lang="en-US" altLang="zh-CN" sz="1600" dirty="0">
                  <a:solidFill>
                    <a:srgbClr val="7030A0"/>
                  </a:solidFill>
                </a:rPr>
                <a:t>double area()</a:t>
              </a:r>
              <a:r>
                <a:rPr lang="en-US" altLang="zh-CN" sz="1600" dirty="0"/>
                <a:t> { return 0; }  </a:t>
              </a:r>
              <a:r>
                <a:rPr lang="en-US" altLang="zh-CN" sz="1600" dirty="0">
                  <a:solidFill>
                    <a:srgbClr val="00B050"/>
                  </a:solidFill>
                  <a:latin typeface="+mn-ea"/>
                  <a:ea typeface="+mn-ea"/>
                </a:rPr>
                <a:t>// </a:t>
              </a:r>
              <a:r>
                <a:rPr lang="zh-CN" altLang="en-US" sz="1600" dirty="0">
                  <a:solidFill>
                    <a:srgbClr val="00B050"/>
                  </a:solidFill>
                  <a:latin typeface="+mn-ea"/>
                  <a:ea typeface="+mn-ea"/>
                </a:rPr>
                <a:t>虚函数</a:t>
              </a:r>
              <a:endParaRPr lang="en-US" altLang="zh-CN" sz="1600" dirty="0">
                <a:solidFill>
                  <a:srgbClr val="00B050"/>
                </a:solidFill>
                <a:latin typeface="+mn-ea"/>
                <a:ea typeface="+mn-ea"/>
              </a:endParaRPr>
            </a:p>
            <a:p>
              <a:r>
                <a:rPr lang="en-US" altLang="zh-CN" sz="1600" dirty="0"/>
                <a:t>};</a:t>
              </a:r>
            </a:p>
            <a:p>
              <a:r>
                <a:rPr lang="en-US" altLang="zh-CN" sz="1600" dirty="0">
                  <a:solidFill>
                    <a:srgbClr val="00B050"/>
                  </a:solidFill>
                  <a:latin typeface="+mn-ea"/>
                  <a:ea typeface="+mn-ea"/>
                </a:rPr>
                <a:t>// </a:t>
              </a:r>
              <a:r>
                <a:rPr lang="zh-CN" altLang="en-US" sz="1600" dirty="0">
                  <a:solidFill>
                    <a:srgbClr val="00B050"/>
                  </a:solidFill>
                  <a:latin typeface="+mn-ea"/>
                  <a:ea typeface="+mn-ea"/>
                </a:rPr>
                <a:t>派生类</a:t>
              </a:r>
              <a:endParaRPr lang="en-US" altLang="zh-CN" sz="1600" dirty="0">
                <a:solidFill>
                  <a:srgbClr val="00B050"/>
                </a:solidFill>
                <a:latin typeface="+mn-ea"/>
                <a:ea typeface="+mn-ea"/>
              </a:endParaRPr>
            </a:p>
            <a:p>
              <a:r>
                <a:rPr lang="en-US" altLang="zh-CN" sz="1600" dirty="0"/>
                <a:t>class Triangle : public </a:t>
              </a:r>
              <a:r>
                <a:rPr lang="en-US" altLang="zh-CN" sz="1600" dirty="0">
                  <a:solidFill>
                    <a:srgbClr val="0000FF"/>
                  </a:solidFill>
                </a:rPr>
                <a:t>Shape</a:t>
              </a:r>
              <a:r>
                <a:rPr lang="en-US" altLang="zh-CN" sz="1600" dirty="0"/>
                <a:t> {</a:t>
              </a:r>
            </a:p>
            <a:p>
              <a:r>
                <a:rPr lang="en-US" altLang="zh-CN" sz="1600" dirty="0"/>
                <a:t>public:</a:t>
              </a:r>
            </a:p>
            <a:p>
              <a:r>
                <a:rPr lang="en-US" altLang="zh-CN" sz="1600" dirty="0"/>
                <a:t>    </a:t>
              </a:r>
              <a:r>
                <a:rPr lang="en-US" altLang="zh-CN" sz="1600" dirty="0">
                  <a:solidFill>
                    <a:srgbClr val="7030A0"/>
                  </a:solidFill>
                </a:rPr>
                <a:t>double area()</a:t>
              </a:r>
              <a:r>
                <a:rPr lang="en-US" altLang="zh-CN" sz="1600" dirty="0"/>
                <a:t> { return (high * bottom) / 2; }  </a:t>
              </a:r>
              <a:r>
                <a:rPr lang="en-US" altLang="zh-CN" sz="1600" dirty="0">
                  <a:solidFill>
                    <a:srgbClr val="00B050"/>
                  </a:solidFill>
                  <a:latin typeface="+mn-ea"/>
                  <a:ea typeface="+mn-ea"/>
                </a:rPr>
                <a:t>// </a:t>
              </a:r>
              <a:r>
                <a:rPr lang="zh-CN" altLang="en-US" sz="1600" dirty="0">
                  <a:solidFill>
                    <a:srgbClr val="00B050"/>
                  </a:solidFill>
                  <a:latin typeface="+mn-ea"/>
                  <a:ea typeface="+mn-ea"/>
                </a:rPr>
                <a:t>重写</a:t>
              </a:r>
              <a:endParaRPr lang="en-US" altLang="zh-CN" sz="1600" dirty="0">
                <a:solidFill>
                  <a:srgbClr val="00B050"/>
                </a:solidFill>
                <a:latin typeface="+mn-ea"/>
                <a:ea typeface="+mn-ea"/>
              </a:endParaRPr>
            </a:p>
            <a:p>
              <a:r>
                <a:rPr lang="en-US" altLang="zh-CN" sz="1600" dirty="0"/>
                <a:t>private:</a:t>
              </a:r>
            </a:p>
            <a:p>
              <a:r>
                <a:rPr lang="en-US" altLang="zh-CN" sz="1600" dirty="0"/>
                <a:t>    double high;</a:t>
              </a:r>
            </a:p>
            <a:p>
              <a:r>
                <a:rPr lang="en-US" altLang="zh-CN" sz="1600" dirty="0"/>
                <a:t>    double bottom;</a:t>
              </a:r>
            </a:p>
            <a:p>
              <a:r>
                <a:rPr lang="en-US" altLang="zh-CN" sz="1600" dirty="0"/>
                <a:t>};</a:t>
              </a:r>
            </a:p>
          </p:txBody>
        </p:sp>
        <p:sp>
          <p:nvSpPr>
            <p:cNvPr id="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sp>
        <p:nvSpPr>
          <p:cNvPr id="21" name="矩形 20"/>
          <p:cNvSpPr/>
          <p:nvPr/>
        </p:nvSpPr>
        <p:spPr>
          <a:xfrm>
            <a:off x="1057027" y="2883054"/>
            <a:ext cx="4464496"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class </a:t>
            </a:r>
            <a:r>
              <a:rPr lang="zh-CN" altLang="en-US" dirty="0">
                <a:latin typeface="+mn-ea"/>
                <a:ea typeface="+mn-ea"/>
              </a:rPr>
              <a:t>基类类名 </a:t>
            </a:r>
            <a:r>
              <a:rPr lang="en-US" altLang="zh-CN" dirty="0">
                <a:latin typeface="+mn-ea"/>
                <a:ea typeface="+mn-ea"/>
              </a:rPr>
              <a:t>{</a:t>
            </a:r>
          </a:p>
          <a:p>
            <a:pPr>
              <a:lnSpc>
                <a:spcPct val="150000"/>
              </a:lnSpc>
            </a:pPr>
            <a:r>
              <a:rPr lang="zh-CN" altLang="en-US" dirty="0">
                <a:latin typeface="+mn-ea"/>
                <a:ea typeface="+mn-ea"/>
              </a:rPr>
              <a:t>    </a:t>
            </a:r>
            <a:r>
              <a:rPr lang="en-US" altLang="zh-CN" dirty="0">
                <a:solidFill>
                  <a:srgbClr val="00B0F0"/>
                </a:solidFill>
                <a:latin typeface="+mn-ea"/>
                <a:ea typeface="+mn-ea"/>
              </a:rPr>
              <a:t>virtual</a:t>
            </a:r>
            <a:r>
              <a:rPr lang="en-US" altLang="zh-CN" dirty="0">
                <a:latin typeface="+mn-ea"/>
                <a:ea typeface="+mn-ea"/>
              </a:rPr>
              <a:t> </a:t>
            </a:r>
            <a:r>
              <a:rPr lang="zh-CN" altLang="en-US" dirty="0">
                <a:solidFill>
                  <a:srgbClr val="7030A0"/>
                </a:solidFill>
                <a:latin typeface="+mn-ea"/>
                <a:ea typeface="+mn-ea"/>
              </a:rPr>
              <a:t>返回类型 函数名</a:t>
            </a:r>
            <a:r>
              <a:rPr lang="en-US" altLang="zh-CN" dirty="0">
                <a:solidFill>
                  <a:srgbClr val="7030A0"/>
                </a:solidFill>
                <a:latin typeface="+mn-ea"/>
                <a:ea typeface="+mn-ea"/>
              </a:rPr>
              <a:t>(</a:t>
            </a:r>
            <a:r>
              <a:rPr lang="zh-CN" altLang="en-US" dirty="0">
                <a:solidFill>
                  <a:srgbClr val="7030A0"/>
                </a:solidFill>
                <a:latin typeface="+mn-ea"/>
                <a:ea typeface="+mn-ea"/>
              </a:rPr>
              <a:t>形参列表</a:t>
            </a:r>
            <a:r>
              <a:rPr lang="en-US" altLang="zh-CN" dirty="0">
                <a:solidFill>
                  <a:srgbClr val="7030A0"/>
                </a:solidFill>
                <a:latin typeface="+mn-ea"/>
                <a:ea typeface="+mn-ea"/>
              </a:rPr>
              <a:t>);</a:t>
            </a:r>
          </a:p>
          <a:p>
            <a:pPr>
              <a:lnSpc>
                <a:spcPct val="150000"/>
              </a:lnSpc>
            </a:pPr>
            <a:r>
              <a:rPr lang="en-US" altLang="zh-CN" dirty="0">
                <a:latin typeface="+mn-ea"/>
                <a:ea typeface="+mn-ea"/>
              </a:rPr>
              <a:t>};</a:t>
            </a:r>
          </a:p>
        </p:txBody>
      </p:sp>
      <p:sp>
        <p:nvSpPr>
          <p:cNvPr id="27" name="矩形 26"/>
          <p:cNvSpPr/>
          <p:nvPr/>
        </p:nvSpPr>
        <p:spPr>
          <a:xfrm>
            <a:off x="1048205" y="4693751"/>
            <a:ext cx="4450630"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class </a:t>
            </a:r>
            <a:r>
              <a:rPr lang="zh-CN" altLang="en-US" dirty="0">
                <a:latin typeface="+mn-ea"/>
                <a:ea typeface="+mn-ea"/>
              </a:rPr>
              <a:t>派生类类名 </a:t>
            </a:r>
            <a:r>
              <a:rPr lang="en-US" altLang="zh-CN" dirty="0">
                <a:latin typeface="+mn-ea"/>
                <a:ea typeface="+mn-ea"/>
              </a:rPr>
              <a:t>: </a:t>
            </a:r>
            <a:r>
              <a:rPr lang="zh-CN" altLang="en-US" dirty="0">
                <a:latin typeface="+mn-ea"/>
                <a:ea typeface="+mn-ea"/>
              </a:rPr>
              <a:t>继承方式 基类名 </a:t>
            </a:r>
            <a:r>
              <a:rPr lang="en-US" altLang="zh-CN" dirty="0">
                <a:latin typeface="+mn-ea"/>
                <a:ea typeface="+mn-ea"/>
              </a:rPr>
              <a:t>{</a:t>
            </a:r>
          </a:p>
          <a:p>
            <a:pPr>
              <a:lnSpc>
                <a:spcPct val="150000"/>
              </a:lnSpc>
            </a:pPr>
            <a:r>
              <a:rPr lang="zh-CN" altLang="en-US" dirty="0">
                <a:latin typeface="+mn-ea"/>
                <a:ea typeface="+mn-ea"/>
              </a:rPr>
              <a:t>    </a:t>
            </a:r>
            <a:r>
              <a:rPr lang="zh-CN" altLang="en-US" dirty="0">
                <a:solidFill>
                  <a:srgbClr val="7030A0"/>
                </a:solidFill>
                <a:latin typeface="+mn-ea"/>
                <a:ea typeface="+mn-ea"/>
              </a:rPr>
              <a:t>返回类型 函数名</a:t>
            </a:r>
            <a:r>
              <a:rPr lang="en-US" altLang="zh-CN" dirty="0">
                <a:solidFill>
                  <a:srgbClr val="7030A0"/>
                </a:solidFill>
                <a:latin typeface="+mn-ea"/>
                <a:ea typeface="+mn-ea"/>
              </a:rPr>
              <a:t>(</a:t>
            </a:r>
            <a:r>
              <a:rPr lang="zh-CN" altLang="en-US" dirty="0">
                <a:solidFill>
                  <a:srgbClr val="7030A0"/>
                </a:solidFill>
                <a:latin typeface="+mn-ea"/>
                <a:ea typeface="+mn-ea"/>
              </a:rPr>
              <a:t>形参列表</a:t>
            </a:r>
            <a:r>
              <a:rPr lang="en-US" altLang="zh-CN" dirty="0">
                <a:solidFill>
                  <a:srgbClr val="7030A0"/>
                </a:solidFill>
                <a:latin typeface="+mn-ea"/>
                <a:ea typeface="+mn-ea"/>
              </a:rPr>
              <a:t>);</a:t>
            </a:r>
          </a:p>
          <a:p>
            <a:pPr>
              <a:lnSpc>
                <a:spcPct val="150000"/>
              </a:lnSpc>
            </a:pPr>
            <a:r>
              <a:rPr lang="en-US" altLang="zh-CN" dirty="0">
                <a:latin typeface="+mn-ea"/>
                <a:ea typeface="+mn-ea"/>
              </a:rPr>
              <a:t>};</a:t>
            </a:r>
          </a:p>
        </p:txBody>
      </p:sp>
    </p:spTree>
    <p:extLst>
      <p:ext uri="{BB962C8B-B14F-4D97-AF65-F5344CB8AC3E}">
        <p14:creationId xmlns:p14="http://schemas.microsoft.com/office/powerpoint/2010/main" val="3778687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面向对象编程</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基本概念</a:t>
            </a:r>
            <a:endParaRPr lang="zh-CN" altLang="en-US" dirty="0">
              <a:solidFill>
                <a:srgbClr val="FF0000"/>
              </a:solidFill>
            </a:endParaRPr>
          </a:p>
        </p:txBody>
      </p:sp>
      <p:sp>
        <p:nvSpPr>
          <p:cNvPr id="3" name="内容占位符 2"/>
          <p:cNvSpPr>
            <a:spLocks noGrp="1"/>
          </p:cNvSpPr>
          <p:nvPr>
            <p:ph idx="1"/>
          </p:nvPr>
        </p:nvSpPr>
        <p:spPr>
          <a:xfrm>
            <a:off x="590400" y="909514"/>
            <a:ext cx="11088000" cy="576064"/>
          </a:xfrm>
        </p:spPr>
        <p:txBody>
          <a:bodyPr>
            <a:noAutofit/>
          </a:bodyPr>
          <a:lstStyle/>
          <a:p>
            <a:pPr>
              <a:buFont typeface="Wingdings" panose="05000000000000000000" pitchFamily="2" charset="2"/>
              <a:buChar char="p"/>
            </a:pPr>
            <a:r>
              <a:rPr lang="zh-CN" altLang="en-US" dirty="0"/>
              <a:t>对象</a:t>
            </a:r>
            <a:endParaRPr lang="en-US" altLang="zh-CN"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a:t>
            </a:fld>
            <a:endParaRPr lang="en-GB" altLang="zh-CN">
              <a:solidFill>
                <a:srgbClr val="000000"/>
              </a:solidFill>
            </a:endParaRPr>
          </a:p>
        </p:txBody>
      </p:sp>
      <p:sp>
        <p:nvSpPr>
          <p:cNvPr id="5" name="矩形 4"/>
          <p:cNvSpPr/>
          <p:nvPr/>
        </p:nvSpPr>
        <p:spPr>
          <a:xfrm>
            <a:off x="913011" y="2392065"/>
            <a:ext cx="10585176" cy="461665"/>
          </a:xfrm>
          <a:prstGeom prst="rect">
            <a:avLst/>
          </a:prstGeom>
        </p:spPr>
        <p:txBody>
          <a:bodyPr wrap="square">
            <a:spAutoFit/>
          </a:bodyPr>
          <a:lstStyle/>
          <a:p>
            <a:r>
              <a:rPr lang="zh-CN" altLang="en-US" sz="2400" dirty="0">
                <a:latin typeface="+mn-ea"/>
                <a:ea typeface="+mn-ea"/>
              </a:rPr>
              <a:t>对象的含义是指具体的某一个事物，即在现实生活中能够看得见摸得着的事物</a:t>
            </a:r>
            <a:endParaRPr lang="en-US" altLang="zh-CN" sz="2400" dirty="0">
              <a:latin typeface="+mn-ea"/>
              <a:ea typeface="+mn-ea"/>
            </a:endParaRPr>
          </a:p>
        </p:txBody>
      </p:sp>
      <p:sp>
        <p:nvSpPr>
          <p:cNvPr id="6" name="文本框 5"/>
          <p:cNvSpPr txBox="1"/>
          <p:nvPr/>
        </p:nvSpPr>
        <p:spPr>
          <a:xfrm>
            <a:off x="913011" y="1836326"/>
            <a:ext cx="1723549" cy="461665"/>
          </a:xfrm>
          <a:prstGeom prst="rect">
            <a:avLst/>
          </a:prstGeom>
          <a:noFill/>
        </p:spPr>
        <p:txBody>
          <a:bodyPr wrap="none" rtlCol="0">
            <a:spAutoFit/>
          </a:bodyPr>
          <a:lstStyle/>
          <a:p>
            <a:r>
              <a:rPr lang="zh-CN" altLang="en-US" sz="2400" b="1" dirty="0">
                <a:latin typeface="+mn-ea"/>
                <a:ea typeface="+mn-ea"/>
              </a:rPr>
              <a:t>现实生活中</a:t>
            </a:r>
          </a:p>
        </p:txBody>
      </p:sp>
      <p:sp>
        <p:nvSpPr>
          <p:cNvPr id="7" name="矩形 6"/>
          <p:cNvSpPr/>
          <p:nvPr/>
        </p:nvSpPr>
        <p:spPr>
          <a:xfrm>
            <a:off x="913011" y="3905824"/>
            <a:ext cx="10585176" cy="1200329"/>
          </a:xfrm>
          <a:prstGeom prst="rect">
            <a:avLst/>
          </a:prstGeom>
        </p:spPr>
        <p:txBody>
          <a:bodyPr wrap="square">
            <a:spAutoFit/>
          </a:bodyPr>
          <a:lstStyle/>
          <a:p>
            <a:pPr>
              <a:lnSpc>
                <a:spcPct val="150000"/>
              </a:lnSpc>
            </a:pPr>
            <a:r>
              <a:rPr lang="zh-CN" altLang="en-US" sz="2400" dirty="0">
                <a:latin typeface="+mn-ea"/>
                <a:ea typeface="+mn-ea"/>
              </a:rPr>
              <a:t>在面向对象程序设计中，对象包含两个含义，其中一个是数据，另外一个是动作，即对象是数据和动作的结合体</a:t>
            </a:r>
          </a:p>
        </p:txBody>
      </p:sp>
      <p:sp>
        <p:nvSpPr>
          <p:cNvPr id="8" name="矩形 7"/>
          <p:cNvSpPr/>
          <p:nvPr/>
        </p:nvSpPr>
        <p:spPr>
          <a:xfrm>
            <a:off x="901450" y="3464484"/>
            <a:ext cx="2954655" cy="461665"/>
          </a:xfrm>
          <a:prstGeom prst="rect">
            <a:avLst/>
          </a:prstGeom>
        </p:spPr>
        <p:txBody>
          <a:bodyPr wrap="none">
            <a:spAutoFit/>
          </a:bodyPr>
          <a:lstStyle/>
          <a:p>
            <a:r>
              <a:rPr lang="zh-CN" altLang="en-US" sz="2400" b="1" dirty="0">
                <a:latin typeface="+mn-ea"/>
                <a:ea typeface="+mn-ea"/>
              </a:rPr>
              <a:t>面向对象程序设计中</a:t>
            </a:r>
          </a:p>
        </p:txBody>
      </p:sp>
    </p:spTree>
    <p:extLst>
      <p:ext uri="{BB962C8B-B14F-4D97-AF65-F5344CB8AC3E}">
        <p14:creationId xmlns:p14="http://schemas.microsoft.com/office/powerpoint/2010/main" val="198616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多态</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虚函数</a:t>
            </a:r>
            <a:endParaRPr lang="zh-CN" altLang="en-US" dirty="0">
              <a:solidFill>
                <a:srgbClr val="FF0000"/>
              </a:solidFill>
            </a:endParaRPr>
          </a:p>
        </p:txBody>
      </p:sp>
      <p:sp>
        <p:nvSpPr>
          <p:cNvPr id="3" name="内容占位符 2"/>
          <p:cNvSpPr>
            <a:spLocks noGrp="1"/>
          </p:cNvSpPr>
          <p:nvPr>
            <p:ph idx="1"/>
          </p:nvPr>
        </p:nvSpPr>
        <p:spPr>
          <a:xfrm>
            <a:off x="609759" y="800299"/>
            <a:ext cx="10312364" cy="757287"/>
          </a:xfrm>
        </p:spPr>
        <p:txBody>
          <a:bodyPr>
            <a:noAutofit/>
          </a:bodyPr>
          <a:lstStyle/>
          <a:p>
            <a:pPr>
              <a:buFont typeface="Wingdings" panose="05000000000000000000" pitchFamily="2" charset="2"/>
              <a:buChar char="p"/>
            </a:pPr>
            <a:r>
              <a:rPr lang="zh-CN" altLang="en-US" dirty="0"/>
              <a:t>虚函数</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40</a:t>
            </a:fld>
            <a:endParaRPr lang="en-GB" altLang="zh-CN">
              <a:solidFill>
                <a:srgbClr val="000000"/>
              </a:solidFill>
            </a:endParaRPr>
          </a:p>
        </p:txBody>
      </p:sp>
      <p:sp>
        <p:nvSpPr>
          <p:cNvPr id="8" name="矩形 7"/>
          <p:cNvSpPr/>
          <p:nvPr/>
        </p:nvSpPr>
        <p:spPr>
          <a:xfrm>
            <a:off x="985019" y="1630757"/>
            <a:ext cx="10153128" cy="3785652"/>
          </a:xfrm>
          <a:prstGeom prst="rect">
            <a:avLst/>
          </a:prstGeom>
        </p:spPr>
        <p:txBody>
          <a:bodyPr wrap="square">
            <a:spAutoFit/>
          </a:bodyPr>
          <a:lstStyle/>
          <a:p>
            <a:pPr marL="285750" lvl="0" indent="-285750" algn="just">
              <a:lnSpc>
                <a:spcPct val="200000"/>
              </a:lnSpc>
              <a:spcAft>
                <a:spcPts val="0"/>
              </a:spcAft>
              <a:buFont typeface="Wingdings" panose="05000000000000000000" pitchFamily="2" charset="2"/>
              <a:buChar char="n"/>
            </a:pPr>
            <a:r>
              <a:rPr lang="zh-CN" altLang="en-US" sz="2000" kern="100" dirty="0">
                <a:latin typeface="+mn-ea"/>
                <a:ea typeface="+mn-ea"/>
                <a:cs typeface="Times New Roman" panose="02020603050405020304" pitchFamily="18" charset="0"/>
              </a:rPr>
              <a:t>虚函数仅适用于有继承关系的类对象，所以</a:t>
            </a:r>
            <a:r>
              <a:rPr lang="zh-CN" altLang="zh-CN" sz="2000" kern="100" dirty="0">
                <a:latin typeface="+mn-ea"/>
                <a:ea typeface="+mn-ea"/>
                <a:cs typeface="Times New Roman" panose="02020603050405020304" pitchFamily="18" charset="0"/>
              </a:rPr>
              <a:t>只有</a:t>
            </a:r>
            <a:r>
              <a:rPr lang="zh-CN" altLang="en-US" sz="2000" kern="100" dirty="0">
                <a:latin typeface="+mn-ea"/>
                <a:ea typeface="+mn-ea"/>
                <a:cs typeface="Times New Roman" panose="02020603050405020304" pitchFamily="18" charset="0"/>
              </a:rPr>
              <a:t>类</a:t>
            </a:r>
            <a:r>
              <a:rPr lang="zh-CN" altLang="zh-CN" sz="2000" kern="100" dirty="0">
                <a:latin typeface="+mn-ea"/>
                <a:ea typeface="+mn-ea"/>
                <a:cs typeface="Times New Roman" panose="02020603050405020304" pitchFamily="18" charset="0"/>
              </a:rPr>
              <a:t>成员函数才能声明为虚函数</a:t>
            </a:r>
            <a:r>
              <a:rPr lang="zh-CN" altLang="en-US" sz="2000" kern="100" dirty="0">
                <a:latin typeface="+mn-ea"/>
                <a:ea typeface="+mn-ea"/>
                <a:cs typeface="Times New Roman" panose="02020603050405020304" pitchFamily="18" charset="0"/>
              </a:rPr>
              <a:t>，</a:t>
            </a:r>
            <a:r>
              <a:rPr lang="zh-CN" altLang="zh-CN" sz="2000" kern="100" dirty="0">
                <a:latin typeface="+mn-ea"/>
                <a:ea typeface="+mn-ea"/>
                <a:cs typeface="Times New Roman" panose="02020603050405020304" pitchFamily="18" charset="0"/>
              </a:rPr>
              <a:t>普通函数不能声明为虚函数</a:t>
            </a:r>
          </a:p>
          <a:p>
            <a:pPr marL="285750" lvl="0" indent="-285750" algn="just">
              <a:lnSpc>
                <a:spcPct val="200000"/>
              </a:lnSpc>
              <a:spcAft>
                <a:spcPts val="0"/>
              </a:spcAft>
              <a:buFont typeface="Wingdings" panose="05000000000000000000" pitchFamily="2" charset="2"/>
              <a:buChar char="n"/>
            </a:pPr>
            <a:r>
              <a:rPr lang="zh-CN" altLang="en-US" sz="2000" kern="100" dirty="0">
                <a:latin typeface="+mn-ea"/>
                <a:ea typeface="+mn-ea"/>
                <a:cs typeface="Times New Roman" panose="02020603050405020304" pitchFamily="18" charset="0"/>
              </a:rPr>
              <a:t>类静态成员函数不受限于某个对象，所以</a:t>
            </a:r>
            <a:r>
              <a:rPr lang="zh-CN" altLang="zh-CN" sz="2000" kern="100" dirty="0">
                <a:latin typeface="+mn-ea"/>
                <a:ea typeface="+mn-ea"/>
                <a:cs typeface="Times New Roman" panose="02020603050405020304" pitchFamily="18" charset="0"/>
              </a:rPr>
              <a:t>虚函数必须是非静态成员函数</a:t>
            </a:r>
          </a:p>
          <a:p>
            <a:pPr marL="285750" lvl="0" indent="-285750" algn="just">
              <a:lnSpc>
                <a:spcPct val="200000"/>
              </a:lnSpc>
              <a:spcAft>
                <a:spcPts val="0"/>
              </a:spcAft>
              <a:buFont typeface="Wingdings" panose="05000000000000000000" pitchFamily="2" charset="2"/>
              <a:buChar char="n"/>
            </a:pPr>
            <a:r>
              <a:rPr lang="zh-CN" altLang="en-US" sz="2000" kern="100" dirty="0">
                <a:latin typeface="+mn-ea"/>
                <a:ea typeface="+mn-ea"/>
                <a:cs typeface="Times New Roman" panose="02020603050405020304" pitchFamily="18" charset="0"/>
              </a:rPr>
              <a:t>内联函数不能在运行中动态确定其位置，所以</a:t>
            </a:r>
            <a:r>
              <a:rPr lang="zh-CN" altLang="zh-CN" sz="2000" kern="100" dirty="0">
                <a:latin typeface="+mn-ea"/>
                <a:ea typeface="+mn-ea"/>
                <a:cs typeface="Times New Roman" panose="02020603050405020304" pitchFamily="18" charset="0"/>
              </a:rPr>
              <a:t>内联函数不能声明为虚函数</a:t>
            </a:r>
          </a:p>
          <a:p>
            <a:pPr marL="285750" lvl="0" indent="-285750" algn="just">
              <a:lnSpc>
                <a:spcPct val="200000"/>
              </a:lnSpc>
              <a:spcAft>
                <a:spcPts val="0"/>
              </a:spcAft>
              <a:buFont typeface="Wingdings" panose="05000000000000000000" pitchFamily="2" charset="2"/>
              <a:buChar char="n"/>
            </a:pPr>
            <a:r>
              <a:rPr lang="zh-CN" altLang="zh-CN" sz="2000" kern="100" dirty="0">
                <a:latin typeface="+mn-ea"/>
                <a:ea typeface="+mn-ea"/>
                <a:cs typeface="Times New Roman" panose="02020603050405020304" pitchFamily="18" charset="0"/>
              </a:rPr>
              <a:t>构造函数不能声明为虚函数</a:t>
            </a:r>
          </a:p>
          <a:p>
            <a:pPr marL="285750" indent="-285750">
              <a:lnSpc>
                <a:spcPct val="200000"/>
              </a:lnSpc>
              <a:buFont typeface="Wingdings" panose="05000000000000000000" pitchFamily="2" charset="2"/>
              <a:buChar char="n"/>
            </a:pPr>
            <a:r>
              <a:rPr lang="zh-CN" altLang="zh-CN" sz="2000" dirty="0">
                <a:latin typeface="+mn-ea"/>
                <a:ea typeface="+mn-ea"/>
                <a:cs typeface="Times New Roman" panose="02020603050405020304" pitchFamily="18" charset="0"/>
              </a:rPr>
              <a:t>析构函数可以声明为虚函数</a:t>
            </a:r>
            <a:endParaRPr lang="zh-CN" altLang="en-US" sz="2000" dirty="0">
              <a:latin typeface="+mn-ea"/>
              <a:ea typeface="+mn-ea"/>
            </a:endParaRPr>
          </a:p>
        </p:txBody>
      </p:sp>
    </p:spTree>
    <p:extLst>
      <p:ext uri="{BB962C8B-B14F-4D97-AF65-F5344CB8AC3E}">
        <p14:creationId xmlns:p14="http://schemas.microsoft.com/office/powerpoint/2010/main" val="1126037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多态</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虚函数</a:t>
            </a:r>
            <a:endParaRPr lang="zh-CN" altLang="en-US" dirty="0">
              <a:solidFill>
                <a:srgbClr val="FF0000"/>
              </a:solidFill>
            </a:endParaRPr>
          </a:p>
        </p:txBody>
      </p:sp>
      <p:sp>
        <p:nvSpPr>
          <p:cNvPr id="3" name="内容占位符 2"/>
          <p:cNvSpPr>
            <a:spLocks noGrp="1"/>
          </p:cNvSpPr>
          <p:nvPr>
            <p:ph idx="1"/>
          </p:nvPr>
        </p:nvSpPr>
        <p:spPr>
          <a:xfrm>
            <a:off x="609759" y="800299"/>
            <a:ext cx="10312364" cy="757287"/>
          </a:xfrm>
        </p:spPr>
        <p:txBody>
          <a:bodyPr>
            <a:noAutofit/>
          </a:bodyPr>
          <a:lstStyle/>
          <a:p>
            <a:pPr>
              <a:buFont typeface="Wingdings" panose="05000000000000000000" pitchFamily="2" charset="2"/>
              <a:buChar char="p"/>
            </a:pPr>
            <a:r>
              <a:rPr lang="zh-CN" altLang="en-US" dirty="0"/>
              <a:t>纯虚函数</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41</a:t>
            </a:fld>
            <a:endParaRPr lang="en-GB" altLang="zh-CN">
              <a:solidFill>
                <a:srgbClr val="000000"/>
              </a:solidFill>
            </a:endParaRPr>
          </a:p>
        </p:txBody>
      </p:sp>
      <p:sp>
        <p:nvSpPr>
          <p:cNvPr id="5" name="文本框 4"/>
          <p:cNvSpPr txBox="1"/>
          <p:nvPr/>
        </p:nvSpPr>
        <p:spPr>
          <a:xfrm>
            <a:off x="947795" y="1344164"/>
            <a:ext cx="10838424" cy="1015663"/>
          </a:xfrm>
          <a:prstGeom prst="rect">
            <a:avLst/>
          </a:prstGeom>
          <a:noFill/>
        </p:spPr>
        <p:txBody>
          <a:bodyPr wrap="square" rtlCol="0">
            <a:spAutoFit/>
          </a:bodyPr>
          <a:lstStyle/>
          <a:p>
            <a:pPr>
              <a:lnSpc>
                <a:spcPct val="150000"/>
              </a:lnSpc>
            </a:pPr>
            <a:r>
              <a:rPr lang="zh-CN" altLang="en-US" sz="2000" dirty="0">
                <a:latin typeface="+mn-ea"/>
                <a:ea typeface="+mn-ea"/>
              </a:rPr>
              <a:t>某些时候在基类中无法给出虚函数有意义的实现，其实现</a:t>
            </a:r>
            <a:r>
              <a:rPr lang="zh-CN" altLang="en-US" sz="2000" b="1" dirty="0">
                <a:latin typeface="+mn-ea"/>
                <a:ea typeface="+mn-ea"/>
              </a:rPr>
              <a:t>必须</a:t>
            </a:r>
            <a:r>
              <a:rPr lang="zh-CN" altLang="en-US" sz="2000" dirty="0">
                <a:latin typeface="+mn-ea"/>
                <a:ea typeface="+mn-ea"/>
              </a:rPr>
              <a:t>由派生类来完成，此时应将此虚函数尾部增加</a:t>
            </a:r>
            <a:r>
              <a:rPr lang="en-US" altLang="zh-CN" sz="2000" dirty="0"/>
              <a:t>"</a:t>
            </a:r>
            <a:r>
              <a:rPr lang="en-US" altLang="zh-CN" sz="2000" dirty="0">
                <a:solidFill>
                  <a:srgbClr val="FF0000"/>
                </a:solidFill>
              </a:rPr>
              <a:t>= 0</a:t>
            </a:r>
            <a:r>
              <a:rPr lang="en-US" altLang="zh-CN" sz="2000" dirty="0"/>
              <a:t>"</a:t>
            </a:r>
            <a:r>
              <a:rPr lang="zh-CN" altLang="en-US" sz="2000" dirty="0">
                <a:latin typeface="+mn-ea"/>
                <a:ea typeface="+mn-ea"/>
              </a:rPr>
              <a:t>定义为纯虚函数</a:t>
            </a:r>
          </a:p>
        </p:txBody>
      </p:sp>
      <p:grpSp>
        <p:nvGrpSpPr>
          <p:cNvPr id="9" name="组合 8"/>
          <p:cNvGrpSpPr/>
          <p:nvPr/>
        </p:nvGrpSpPr>
        <p:grpSpPr>
          <a:xfrm>
            <a:off x="6025579" y="2277666"/>
            <a:ext cx="4752528" cy="3655250"/>
            <a:chOff x="1180045" y="2066606"/>
            <a:chExt cx="2973326" cy="3655250"/>
          </a:xfrm>
        </p:grpSpPr>
        <p:sp>
          <p:nvSpPr>
            <p:cNvPr id="6" name="矩形 5"/>
            <p:cNvSpPr/>
            <p:nvPr/>
          </p:nvSpPr>
          <p:spPr>
            <a:xfrm>
              <a:off x="1180045" y="2428647"/>
              <a:ext cx="2973326" cy="3293209"/>
            </a:xfrm>
            <a:prstGeom prst="rect">
              <a:avLst/>
            </a:prstGeom>
            <a:solidFill>
              <a:schemeClr val="bg1">
                <a:lumMod val="95000"/>
              </a:schemeClr>
            </a:solidFill>
            <a:ln>
              <a:noFill/>
            </a:ln>
          </p:spPr>
          <p:txBody>
            <a:bodyPr wrap="square">
              <a:spAutoFit/>
            </a:bodyPr>
            <a:lstStyle/>
            <a:p>
              <a:r>
                <a:rPr lang="en-US" altLang="zh-CN" sz="1600" dirty="0">
                  <a:solidFill>
                    <a:srgbClr val="00B050"/>
                  </a:solidFill>
                  <a:latin typeface="+mn-ea"/>
                  <a:ea typeface="+mn-ea"/>
                </a:rPr>
                <a:t>// </a:t>
              </a:r>
              <a:r>
                <a:rPr lang="zh-CN" altLang="en-US" sz="1600" dirty="0">
                  <a:solidFill>
                    <a:srgbClr val="00B050"/>
                  </a:solidFill>
                  <a:latin typeface="+mn-ea"/>
                  <a:ea typeface="+mn-ea"/>
                </a:rPr>
                <a:t>基类</a:t>
              </a:r>
              <a:endParaRPr lang="en-US" altLang="zh-CN" sz="1600" dirty="0">
                <a:solidFill>
                  <a:srgbClr val="00B050"/>
                </a:solidFill>
                <a:latin typeface="+mn-ea"/>
                <a:ea typeface="+mn-ea"/>
              </a:endParaRPr>
            </a:p>
            <a:p>
              <a:r>
                <a:rPr lang="en-US" altLang="zh-CN" sz="1600" dirty="0"/>
                <a:t>class </a:t>
              </a:r>
              <a:r>
                <a:rPr lang="en-US" altLang="zh-CN" sz="1600" dirty="0">
                  <a:solidFill>
                    <a:srgbClr val="0000FF"/>
                  </a:solidFill>
                </a:rPr>
                <a:t>Shape</a:t>
              </a:r>
              <a:r>
                <a:rPr lang="en-US" altLang="zh-CN" sz="1600" dirty="0"/>
                <a:t> {</a:t>
              </a:r>
            </a:p>
            <a:p>
              <a:r>
                <a:rPr lang="en-US" altLang="zh-CN" sz="1600" dirty="0"/>
                <a:t>public:</a:t>
              </a:r>
            </a:p>
            <a:p>
              <a:r>
                <a:rPr lang="en-US" altLang="zh-CN" sz="1600" dirty="0"/>
                <a:t>    </a:t>
              </a:r>
              <a:r>
                <a:rPr lang="en-US" altLang="zh-CN" sz="1600" dirty="0">
                  <a:solidFill>
                    <a:srgbClr val="00B0F0"/>
                  </a:solidFill>
                </a:rPr>
                <a:t>virtual</a:t>
              </a:r>
              <a:r>
                <a:rPr lang="en-US" altLang="zh-CN" sz="1600" dirty="0"/>
                <a:t> </a:t>
              </a:r>
              <a:r>
                <a:rPr lang="en-US" altLang="zh-CN" sz="1600" dirty="0">
                  <a:solidFill>
                    <a:srgbClr val="7030A0"/>
                  </a:solidFill>
                </a:rPr>
                <a:t>double area()</a:t>
              </a:r>
              <a:r>
                <a:rPr lang="en-US" altLang="zh-CN" sz="1600" dirty="0"/>
                <a:t> </a:t>
              </a:r>
              <a:r>
                <a:rPr lang="en-US" altLang="zh-CN" sz="1600" dirty="0">
                  <a:solidFill>
                    <a:srgbClr val="FF0000"/>
                  </a:solidFill>
                </a:rPr>
                <a:t>= 0;</a:t>
              </a:r>
              <a:r>
                <a:rPr lang="en-US" altLang="zh-CN" sz="1600" dirty="0"/>
                <a:t>  </a:t>
              </a:r>
              <a:r>
                <a:rPr lang="en-US" altLang="zh-CN" sz="1600" dirty="0">
                  <a:solidFill>
                    <a:srgbClr val="00B050"/>
                  </a:solidFill>
                  <a:latin typeface="+mn-ea"/>
                  <a:ea typeface="+mn-ea"/>
                </a:rPr>
                <a:t>// </a:t>
              </a:r>
              <a:r>
                <a:rPr lang="zh-CN" altLang="en-US" sz="1600" dirty="0">
                  <a:solidFill>
                    <a:srgbClr val="00B050"/>
                  </a:solidFill>
                  <a:latin typeface="+mn-ea"/>
                  <a:ea typeface="+mn-ea"/>
                </a:rPr>
                <a:t>虚函数</a:t>
              </a:r>
              <a:endParaRPr lang="en-US" altLang="zh-CN" sz="1600" dirty="0">
                <a:solidFill>
                  <a:srgbClr val="00B050"/>
                </a:solidFill>
                <a:latin typeface="+mn-ea"/>
                <a:ea typeface="+mn-ea"/>
              </a:endParaRPr>
            </a:p>
            <a:p>
              <a:r>
                <a:rPr lang="en-US" altLang="zh-CN" sz="1600" dirty="0"/>
                <a:t>};</a:t>
              </a:r>
            </a:p>
            <a:p>
              <a:r>
                <a:rPr lang="en-US" altLang="zh-CN" sz="1600" dirty="0">
                  <a:solidFill>
                    <a:srgbClr val="00B050"/>
                  </a:solidFill>
                  <a:latin typeface="+mn-ea"/>
                  <a:ea typeface="+mn-ea"/>
                </a:rPr>
                <a:t>// </a:t>
              </a:r>
              <a:r>
                <a:rPr lang="zh-CN" altLang="en-US" sz="1600" dirty="0">
                  <a:solidFill>
                    <a:srgbClr val="00B050"/>
                  </a:solidFill>
                  <a:latin typeface="+mn-ea"/>
                  <a:ea typeface="+mn-ea"/>
                </a:rPr>
                <a:t>派生类</a:t>
              </a:r>
              <a:endParaRPr lang="en-US" altLang="zh-CN" sz="1600" dirty="0">
                <a:solidFill>
                  <a:srgbClr val="00B050"/>
                </a:solidFill>
                <a:latin typeface="+mn-ea"/>
                <a:ea typeface="+mn-ea"/>
              </a:endParaRPr>
            </a:p>
            <a:p>
              <a:r>
                <a:rPr lang="en-US" altLang="zh-CN" sz="1600" dirty="0"/>
                <a:t>class Triangle : public </a:t>
              </a:r>
              <a:r>
                <a:rPr lang="en-US" altLang="zh-CN" sz="1600" dirty="0">
                  <a:solidFill>
                    <a:srgbClr val="0000FF"/>
                  </a:solidFill>
                </a:rPr>
                <a:t>Shape</a:t>
              </a:r>
              <a:r>
                <a:rPr lang="en-US" altLang="zh-CN" sz="1600" dirty="0"/>
                <a:t> {</a:t>
              </a:r>
            </a:p>
            <a:p>
              <a:r>
                <a:rPr lang="en-US" altLang="zh-CN" sz="1600" dirty="0"/>
                <a:t>public:</a:t>
              </a:r>
            </a:p>
            <a:p>
              <a:r>
                <a:rPr lang="en-US" altLang="zh-CN" sz="1600" dirty="0"/>
                <a:t>    </a:t>
              </a:r>
              <a:r>
                <a:rPr lang="en-US" altLang="zh-CN" sz="1600" dirty="0">
                  <a:solidFill>
                    <a:srgbClr val="7030A0"/>
                  </a:solidFill>
                </a:rPr>
                <a:t>double area()</a:t>
              </a:r>
              <a:r>
                <a:rPr lang="en-US" altLang="zh-CN" sz="1600" dirty="0"/>
                <a:t> { return (high * bottom) / 2; }  </a:t>
              </a:r>
              <a:r>
                <a:rPr lang="en-US" altLang="zh-CN" sz="1600" dirty="0">
                  <a:solidFill>
                    <a:srgbClr val="00B050"/>
                  </a:solidFill>
                  <a:latin typeface="+mn-ea"/>
                  <a:ea typeface="+mn-ea"/>
                </a:rPr>
                <a:t>// </a:t>
              </a:r>
              <a:r>
                <a:rPr lang="zh-CN" altLang="en-US" sz="1600" dirty="0">
                  <a:solidFill>
                    <a:srgbClr val="00B050"/>
                  </a:solidFill>
                  <a:latin typeface="+mn-ea"/>
                  <a:ea typeface="+mn-ea"/>
                </a:rPr>
                <a:t>重写</a:t>
              </a:r>
              <a:endParaRPr lang="en-US" altLang="zh-CN" sz="1600" dirty="0">
                <a:solidFill>
                  <a:srgbClr val="00B050"/>
                </a:solidFill>
                <a:latin typeface="+mn-ea"/>
                <a:ea typeface="+mn-ea"/>
              </a:endParaRPr>
            </a:p>
            <a:p>
              <a:r>
                <a:rPr lang="en-US" altLang="zh-CN" sz="1600" dirty="0"/>
                <a:t>private:</a:t>
              </a:r>
            </a:p>
            <a:p>
              <a:r>
                <a:rPr lang="en-US" altLang="zh-CN" sz="1600" dirty="0"/>
                <a:t>    double high;</a:t>
              </a:r>
            </a:p>
            <a:p>
              <a:r>
                <a:rPr lang="en-US" altLang="zh-CN" sz="1600" dirty="0"/>
                <a:t>    double bottom;</a:t>
              </a:r>
            </a:p>
            <a:p>
              <a:r>
                <a:rPr lang="en-US" altLang="zh-CN" sz="1600" dirty="0"/>
                <a:t>};</a:t>
              </a:r>
            </a:p>
          </p:txBody>
        </p:sp>
        <p:sp>
          <p:nvSpPr>
            <p:cNvPr id="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sp>
        <p:nvSpPr>
          <p:cNvPr id="21" name="矩形 20"/>
          <p:cNvSpPr/>
          <p:nvPr/>
        </p:nvSpPr>
        <p:spPr>
          <a:xfrm>
            <a:off x="1057027" y="2300538"/>
            <a:ext cx="4464496"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class </a:t>
            </a:r>
            <a:r>
              <a:rPr lang="zh-CN" altLang="en-US" dirty="0">
                <a:latin typeface="+mn-ea"/>
                <a:ea typeface="+mn-ea"/>
              </a:rPr>
              <a:t>基类类名 </a:t>
            </a:r>
            <a:r>
              <a:rPr lang="en-US" altLang="zh-CN" dirty="0">
                <a:latin typeface="+mn-ea"/>
                <a:ea typeface="+mn-ea"/>
              </a:rPr>
              <a:t>{</a:t>
            </a:r>
          </a:p>
          <a:p>
            <a:pPr>
              <a:lnSpc>
                <a:spcPct val="150000"/>
              </a:lnSpc>
            </a:pPr>
            <a:r>
              <a:rPr lang="zh-CN" altLang="en-US" dirty="0">
                <a:latin typeface="+mn-ea"/>
                <a:ea typeface="+mn-ea"/>
              </a:rPr>
              <a:t>    </a:t>
            </a:r>
            <a:r>
              <a:rPr lang="en-US" altLang="zh-CN" dirty="0">
                <a:solidFill>
                  <a:srgbClr val="00B0F0"/>
                </a:solidFill>
                <a:latin typeface="+mn-ea"/>
                <a:ea typeface="+mn-ea"/>
              </a:rPr>
              <a:t>virtual</a:t>
            </a:r>
            <a:r>
              <a:rPr lang="en-US" altLang="zh-CN" dirty="0">
                <a:latin typeface="+mn-ea"/>
                <a:ea typeface="+mn-ea"/>
              </a:rPr>
              <a:t> </a:t>
            </a:r>
            <a:r>
              <a:rPr lang="zh-CN" altLang="en-US" dirty="0">
                <a:latin typeface="+mn-ea"/>
                <a:ea typeface="+mn-ea"/>
              </a:rPr>
              <a:t>返回类型 函数名</a:t>
            </a:r>
            <a:r>
              <a:rPr lang="en-US" altLang="zh-CN" dirty="0">
                <a:latin typeface="+mn-ea"/>
                <a:ea typeface="+mn-ea"/>
              </a:rPr>
              <a:t>(</a:t>
            </a:r>
            <a:r>
              <a:rPr lang="zh-CN" altLang="en-US" dirty="0">
                <a:latin typeface="+mn-ea"/>
                <a:ea typeface="+mn-ea"/>
              </a:rPr>
              <a:t>形参列表</a:t>
            </a:r>
            <a:r>
              <a:rPr lang="en-US" altLang="zh-CN" dirty="0">
                <a:latin typeface="+mn-ea"/>
                <a:ea typeface="+mn-ea"/>
              </a:rPr>
              <a:t>) </a:t>
            </a:r>
            <a:r>
              <a:rPr lang="en-US" altLang="zh-CN" dirty="0">
                <a:solidFill>
                  <a:srgbClr val="FF0000"/>
                </a:solidFill>
                <a:latin typeface="+mn-ea"/>
                <a:ea typeface="+mn-ea"/>
              </a:rPr>
              <a:t>= 0</a:t>
            </a:r>
            <a:r>
              <a:rPr lang="en-US" altLang="zh-CN" dirty="0">
                <a:latin typeface="+mn-ea"/>
                <a:ea typeface="+mn-ea"/>
              </a:rPr>
              <a:t>;</a:t>
            </a:r>
            <a:endParaRPr lang="en-US" altLang="zh-CN" dirty="0">
              <a:solidFill>
                <a:srgbClr val="00B0F0"/>
              </a:solidFill>
              <a:latin typeface="+mn-ea"/>
              <a:ea typeface="+mn-ea"/>
            </a:endParaRPr>
          </a:p>
          <a:p>
            <a:pPr>
              <a:lnSpc>
                <a:spcPct val="150000"/>
              </a:lnSpc>
            </a:pPr>
            <a:r>
              <a:rPr lang="en-US" altLang="zh-CN" dirty="0">
                <a:latin typeface="+mn-ea"/>
                <a:ea typeface="+mn-ea"/>
              </a:rPr>
              <a:t>};</a:t>
            </a:r>
          </a:p>
        </p:txBody>
      </p:sp>
      <p:sp>
        <p:nvSpPr>
          <p:cNvPr id="27" name="矩形 26"/>
          <p:cNvSpPr/>
          <p:nvPr/>
        </p:nvSpPr>
        <p:spPr>
          <a:xfrm>
            <a:off x="1048205" y="4111235"/>
            <a:ext cx="4450630"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class </a:t>
            </a:r>
            <a:r>
              <a:rPr lang="zh-CN" altLang="en-US" dirty="0">
                <a:latin typeface="+mn-ea"/>
                <a:ea typeface="+mn-ea"/>
              </a:rPr>
              <a:t>派生类类名 </a:t>
            </a:r>
            <a:r>
              <a:rPr lang="en-US" altLang="zh-CN" dirty="0">
                <a:latin typeface="+mn-ea"/>
                <a:ea typeface="+mn-ea"/>
              </a:rPr>
              <a:t>: </a:t>
            </a:r>
            <a:r>
              <a:rPr lang="zh-CN" altLang="en-US" dirty="0">
                <a:latin typeface="+mn-ea"/>
                <a:ea typeface="+mn-ea"/>
              </a:rPr>
              <a:t>继承方式 基类名 </a:t>
            </a:r>
            <a:r>
              <a:rPr lang="en-US" altLang="zh-CN" dirty="0">
                <a:latin typeface="+mn-ea"/>
                <a:ea typeface="+mn-ea"/>
              </a:rPr>
              <a:t>{</a:t>
            </a:r>
          </a:p>
          <a:p>
            <a:pPr>
              <a:lnSpc>
                <a:spcPct val="150000"/>
              </a:lnSpc>
            </a:pPr>
            <a:r>
              <a:rPr lang="zh-CN" altLang="en-US" dirty="0">
                <a:latin typeface="+mn-ea"/>
                <a:ea typeface="+mn-ea"/>
              </a:rPr>
              <a:t>    返回类型 函数名</a:t>
            </a:r>
            <a:r>
              <a:rPr lang="en-US" altLang="zh-CN" dirty="0">
                <a:latin typeface="+mn-ea"/>
                <a:ea typeface="+mn-ea"/>
              </a:rPr>
              <a:t>(</a:t>
            </a:r>
            <a:r>
              <a:rPr lang="zh-CN" altLang="en-US" dirty="0">
                <a:latin typeface="+mn-ea"/>
                <a:ea typeface="+mn-ea"/>
              </a:rPr>
              <a:t>形参列表</a:t>
            </a:r>
            <a:r>
              <a:rPr lang="en-US" altLang="zh-CN" dirty="0">
                <a:latin typeface="+mn-ea"/>
                <a:ea typeface="+mn-ea"/>
              </a:rPr>
              <a:t>);</a:t>
            </a:r>
            <a:endParaRPr lang="en-US" altLang="zh-CN" dirty="0">
              <a:solidFill>
                <a:srgbClr val="00B0F0"/>
              </a:solidFill>
              <a:latin typeface="+mn-ea"/>
              <a:ea typeface="+mn-ea"/>
            </a:endParaRPr>
          </a:p>
          <a:p>
            <a:pPr>
              <a:lnSpc>
                <a:spcPct val="150000"/>
              </a:lnSpc>
            </a:pPr>
            <a:r>
              <a:rPr lang="en-US" altLang="zh-CN" dirty="0">
                <a:latin typeface="+mn-ea"/>
                <a:ea typeface="+mn-ea"/>
              </a:rPr>
              <a:t>};</a:t>
            </a:r>
          </a:p>
        </p:txBody>
      </p:sp>
      <p:sp>
        <p:nvSpPr>
          <p:cNvPr id="28" name="文本框 27"/>
          <p:cNvSpPr txBox="1"/>
          <p:nvPr/>
        </p:nvSpPr>
        <p:spPr>
          <a:xfrm>
            <a:off x="947795" y="5828124"/>
            <a:ext cx="10838424" cy="499624"/>
          </a:xfrm>
          <a:prstGeom prst="rect">
            <a:avLst/>
          </a:prstGeom>
          <a:noFill/>
        </p:spPr>
        <p:txBody>
          <a:bodyPr wrap="square" rtlCol="0">
            <a:spAutoFit/>
          </a:bodyPr>
          <a:lstStyle/>
          <a:p>
            <a:pPr>
              <a:lnSpc>
                <a:spcPct val="150000"/>
              </a:lnSpc>
            </a:pPr>
            <a:r>
              <a:rPr lang="zh-CN" altLang="en-US" sz="2000" dirty="0">
                <a:latin typeface="+mn-ea"/>
                <a:ea typeface="+mn-ea"/>
              </a:rPr>
              <a:t>含有（或未经重写直接继承）纯虚函数的类则称为</a:t>
            </a:r>
            <a:r>
              <a:rPr lang="zh-CN" altLang="en-US" sz="2000" b="1" dirty="0">
                <a:latin typeface="+mn-ea"/>
                <a:ea typeface="+mn-ea"/>
              </a:rPr>
              <a:t>抽象基类</a:t>
            </a:r>
          </a:p>
        </p:txBody>
      </p:sp>
    </p:spTree>
    <p:extLst>
      <p:ext uri="{BB962C8B-B14F-4D97-AF65-F5344CB8AC3E}">
        <p14:creationId xmlns:p14="http://schemas.microsoft.com/office/powerpoint/2010/main" val="2611094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多态</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虚函数</a:t>
            </a:r>
            <a:endParaRPr lang="zh-CN" altLang="en-US" dirty="0">
              <a:solidFill>
                <a:srgbClr val="FF0000"/>
              </a:solidFill>
            </a:endParaRPr>
          </a:p>
        </p:txBody>
      </p:sp>
      <p:sp>
        <p:nvSpPr>
          <p:cNvPr id="3" name="内容占位符 2"/>
          <p:cNvSpPr>
            <a:spLocks noGrp="1"/>
          </p:cNvSpPr>
          <p:nvPr>
            <p:ph idx="1"/>
          </p:nvPr>
        </p:nvSpPr>
        <p:spPr>
          <a:xfrm>
            <a:off x="609759" y="800299"/>
            <a:ext cx="10312364" cy="757287"/>
          </a:xfrm>
        </p:spPr>
        <p:txBody>
          <a:bodyPr>
            <a:noAutofit/>
          </a:bodyPr>
          <a:lstStyle/>
          <a:p>
            <a:pPr>
              <a:buFont typeface="Wingdings" panose="05000000000000000000" pitchFamily="2" charset="2"/>
              <a:buChar char="p"/>
            </a:pPr>
            <a:r>
              <a:rPr lang="zh-CN" altLang="en-US" dirty="0"/>
              <a:t>纯虚函数</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42</a:t>
            </a:fld>
            <a:endParaRPr lang="en-GB" altLang="zh-CN">
              <a:solidFill>
                <a:srgbClr val="000000"/>
              </a:solidFill>
            </a:endParaRPr>
          </a:p>
        </p:txBody>
      </p:sp>
      <p:sp>
        <p:nvSpPr>
          <p:cNvPr id="5" name="文本框 4"/>
          <p:cNvSpPr txBox="1"/>
          <p:nvPr/>
        </p:nvSpPr>
        <p:spPr>
          <a:xfrm>
            <a:off x="947795" y="1344164"/>
            <a:ext cx="10838424" cy="553998"/>
          </a:xfrm>
          <a:prstGeom prst="rect">
            <a:avLst/>
          </a:prstGeom>
          <a:noFill/>
        </p:spPr>
        <p:txBody>
          <a:bodyPr wrap="square" rtlCol="0">
            <a:spAutoFit/>
          </a:bodyPr>
          <a:lstStyle/>
          <a:p>
            <a:pPr>
              <a:lnSpc>
                <a:spcPct val="150000"/>
              </a:lnSpc>
            </a:pPr>
            <a:r>
              <a:rPr lang="zh-CN" altLang="en-US" sz="2000" dirty="0">
                <a:latin typeface="+mn-ea"/>
                <a:ea typeface="+mn-ea"/>
              </a:rPr>
              <a:t>派生类中</a:t>
            </a:r>
            <a:r>
              <a:rPr lang="zh-CN" altLang="en-US" sz="2000" b="1" dirty="0">
                <a:latin typeface="+mn-ea"/>
                <a:ea typeface="+mn-ea"/>
              </a:rPr>
              <a:t>必须</a:t>
            </a:r>
            <a:r>
              <a:rPr lang="zh-CN" altLang="en-US" sz="2000" dirty="0">
                <a:latin typeface="+mn-ea"/>
                <a:ea typeface="+mn-ea"/>
              </a:rPr>
              <a:t>重写基类中定义的纯虚函数，否则无法实例化派生类对象</a:t>
            </a:r>
          </a:p>
        </p:txBody>
      </p:sp>
      <p:grpSp>
        <p:nvGrpSpPr>
          <p:cNvPr id="9" name="组合 8"/>
          <p:cNvGrpSpPr/>
          <p:nvPr/>
        </p:nvGrpSpPr>
        <p:grpSpPr>
          <a:xfrm>
            <a:off x="1079036" y="1924968"/>
            <a:ext cx="4752528" cy="3162808"/>
            <a:chOff x="1180045" y="2066606"/>
            <a:chExt cx="2973326" cy="3162808"/>
          </a:xfrm>
        </p:grpSpPr>
        <p:sp>
          <p:nvSpPr>
            <p:cNvPr id="6" name="矩形 5"/>
            <p:cNvSpPr/>
            <p:nvPr/>
          </p:nvSpPr>
          <p:spPr>
            <a:xfrm>
              <a:off x="1180045" y="2428647"/>
              <a:ext cx="2973326" cy="2800767"/>
            </a:xfrm>
            <a:prstGeom prst="rect">
              <a:avLst/>
            </a:prstGeom>
            <a:solidFill>
              <a:schemeClr val="bg1">
                <a:lumMod val="95000"/>
              </a:schemeClr>
            </a:solidFill>
            <a:ln>
              <a:noFill/>
            </a:ln>
          </p:spPr>
          <p:txBody>
            <a:bodyPr wrap="square">
              <a:spAutoFit/>
            </a:bodyPr>
            <a:lstStyle/>
            <a:p>
              <a:r>
                <a:rPr lang="en-US" altLang="zh-CN" sz="1600" dirty="0">
                  <a:solidFill>
                    <a:srgbClr val="00B050"/>
                  </a:solidFill>
                  <a:latin typeface="+mn-ea"/>
                  <a:ea typeface="+mn-ea"/>
                </a:rPr>
                <a:t>// </a:t>
              </a:r>
              <a:r>
                <a:rPr lang="zh-CN" altLang="en-US" sz="1600" dirty="0">
                  <a:solidFill>
                    <a:srgbClr val="00B050"/>
                  </a:solidFill>
                  <a:latin typeface="+mn-ea"/>
                  <a:ea typeface="+mn-ea"/>
                </a:rPr>
                <a:t>基类</a:t>
              </a:r>
              <a:endParaRPr lang="en-US" altLang="zh-CN" sz="1600" dirty="0">
                <a:solidFill>
                  <a:srgbClr val="00B050"/>
                </a:solidFill>
                <a:latin typeface="+mn-ea"/>
                <a:ea typeface="+mn-ea"/>
              </a:endParaRPr>
            </a:p>
            <a:p>
              <a:r>
                <a:rPr lang="en-US" altLang="zh-CN" sz="1600" dirty="0"/>
                <a:t>class </a:t>
              </a:r>
              <a:r>
                <a:rPr lang="en-US" altLang="zh-CN" sz="1600" dirty="0">
                  <a:solidFill>
                    <a:srgbClr val="0000FF"/>
                  </a:solidFill>
                </a:rPr>
                <a:t>Shape</a:t>
              </a:r>
              <a:r>
                <a:rPr lang="en-US" altLang="zh-CN" sz="1600" dirty="0"/>
                <a:t> {</a:t>
              </a:r>
            </a:p>
            <a:p>
              <a:r>
                <a:rPr lang="en-US" altLang="zh-CN" sz="1600" dirty="0"/>
                <a:t>public:</a:t>
              </a:r>
            </a:p>
            <a:p>
              <a:r>
                <a:rPr lang="en-US" altLang="zh-CN" sz="1600" dirty="0"/>
                <a:t>    </a:t>
              </a:r>
              <a:r>
                <a:rPr lang="en-US" altLang="zh-CN" sz="1600" dirty="0">
                  <a:solidFill>
                    <a:srgbClr val="00B0F0"/>
                  </a:solidFill>
                </a:rPr>
                <a:t>virtual</a:t>
              </a:r>
              <a:r>
                <a:rPr lang="en-US" altLang="zh-CN" sz="1600" dirty="0"/>
                <a:t> </a:t>
              </a:r>
              <a:r>
                <a:rPr lang="en-US" altLang="zh-CN" sz="1600" dirty="0">
                  <a:solidFill>
                    <a:srgbClr val="7030A0"/>
                  </a:solidFill>
                </a:rPr>
                <a:t>double area()</a:t>
              </a:r>
              <a:r>
                <a:rPr lang="en-US" altLang="zh-CN" sz="1600" dirty="0"/>
                <a:t> </a:t>
              </a:r>
              <a:r>
                <a:rPr lang="en-US" altLang="zh-CN" sz="1600" dirty="0">
                  <a:solidFill>
                    <a:srgbClr val="FF0000"/>
                  </a:solidFill>
                </a:rPr>
                <a:t>= 0;</a:t>
              </a:r>
              <a:r>
                <a:rPr lang="en-US" altLang="zh-CN" sz="1600" dirty="0"/>
                <a:t>  </a:t>
              </a:r>
              <a:r>
                <a:rPr lang="en-US" altLang="zh-CN" sz="1600" dirty="0">
                  <a:solidFill>
                    <a:srgbClr val="00B050"/>
                  </a:solidFill>
                  <a:latin typeface="+mn-ea"/>
                  <a:ea typeface="+mn-ea"/>
                </a:rPr>
                <a:t>// </a:t>
              </a:r>
              <a:r>
                <a:rPr lang="zh-CN" altLang="en-US" sz="1600" dirty="0">
                  <a:solidFill>
                    <a:srgbClr val="00B050"/>
                  </a:solidFill>
                  <a:latin typeface="+mn-ea"/>
                  <a:ea typeface="+mn-ea"/>
                </a:rPr>
                <a:t>虚函数</a:t>
              </a:r>
              <a:endParaRPr lang="en-US" altLang="zh-CN" sz="1600" dirty="0">
                <a:solidFill>
                  <a:srgbClr val="00B050"/>
                </a:solidFill>
                <a:latin typeface="+mn-ea"/>
                <a:ea typeface="+mn-ea"/>
              </a:endParaRPr>
            </a:p>
            <a:p>
              <a:r>
                <a:rPr lang="en-US" altLang="zh-CN" sz="1600" dirty="0"/>
                <a:t>};</a:t>
              </a:r>
            </a:p>
            <a:p>
              <a:r>
                <a:rPr lang="en-US" altLang="zh-CN" sz="1600" dirty="0">
                  <a:solidFill>
                    <a:srgbClr val="00B050"/>
                  </a:solidFill>
                  <a:latin typeface="+mn-ea"/>
                  <a:ea typeface="+mn-ea"/>
                </a:rPr>
                <a:t>// </a:t>
              </a:r>
              <a:r>
                <a:rPr lang="zh-CN" altLang="en-US" sz="1600" dirty="0">
                  <a:solidFill>
                    <a:srgbClr val="00B050"/>
                  </a:solidFill>
                  <a:latin typeface="+mn-ea"/>
                  <a:ea typeface="+mn-ea"/>
                </a:rPr>
                <a:t>派生类</a:t>
              </a:r>
              <a:endParaRPr lang="en-US" altLang="zh-CN" sz="1600" dirty="0">
                <a:solidFill>
                  <a:srgbClr val="00B050"/>
                </a:solidFill>
                <a:latin typeface="+mn-ea"/>
                <a:ea typeface="+mn-ea"/>
              </a:endParaRPr>
            </a:p>
            <a:p>
              <a:r>
                <a:rPr lang="en-US" altLang="zh-CN" sz="1600" dirty="0"/>
                <a:t>class Triangle : public </a:t>
              </a:r>
              <a:r>
                <a:rPr lang="en-US" altLang="zh-CN" sz="1600" dirty="0">
                  <a:solidFill>
                    <a:srgbClr val="0000FF"/>
                  </a:solidFill>
                </a:rPr>
                <a:t>Shape</a:t>
              </a:r>
              <a:r>
                <a:rPr lang="en-US" altLang="zh-CN" sz="1600" dirty="0"/>
                <a:t> {</a:t>
              </a:r>
            </a:p>
            <a:p>
              <a:r>
                <a:rPr lang="en-US" altLang="zh-CN" sz="1600" dirty="0"/>
                <a:t>private:</a:t>
              </a:r>
            </a:p>
            <a:p>
              <a:r>
                <a:rPr lang="en-US" altLang="zh-CN" sz="1600" dirty="0"/>
                <a:t>    double high;</a:t>
              </a:r>
            </a:p>
            <a:p>
              <a:r>
                <a:rPr lang="en-US" altLang="zh-CN" sz="1600" dirty="0"/>
                <a:t>    double bottom;</a:t>
              </a:r>
            </a:p>
            <a:p>
              <a:r>
                <a:rPr lang="en-US" altLang="zh-CN" sz="1600" dirty="0"/>
                <a:t>};</a:t>
              </a:r>
            </a:p>
          </p:txBody>
        </p:sp>
        <p:sp>
          <p:nvSpPr>
            <p:cNvPr id="7"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grpSp>
        <p:nvGrpSpPr>
          <p:cNvPr id="11" name="组合 10"/>
          <p:cNvGrpSpPr/>
          <p:nvPr/>
        </p:nvGrpSpPr>
        <p:grpSpPr>
          <a:xfrm>
            <a:off x="6025579" y="1924968"/>
            <a:ext cx="4752528" cy="1685480"/>
            <a:chOff x="1180045" y="2066606"/>
            <a:chExt cx="2973326" cy="1685480"/>
          </a:xfrm>
        </p:grpSpPr>
        <p:sp>
          <p:nvSpPr>
            <p:cNvPr id="12" name="矩形 11"/>
            <p:cNvSpPr/>
            <p:nvPr/>
          </p:nvSpPr>
          <p:spPr>
            <a:xfrm>
              <a:off x="1180045" y="2428647"/>
              <a:ext cx="2973326" cy="1323439"/>
            </a:xfrm>
            <a:prstGeom prst="rect">
              <a:avLst/>
            </a:prstGeom>
            <a:solidFill>
              <a:schemeClr val="bg1">
                <a:lumMod val="95000"/>
              </a:schemeClr>
            </a:solidFill>
            <a:ln>
              <a:noFill/>
            </a:ln>
          </p:spPr>
          <p:txBody>
            <a:bodyPr wrap="square">
              <a:spAutoFit/>
            </a:bodyPr>
            <a:lstStyle/>
            <a:p>
              <a:r>
                <a:rPr lang="en-US" altLang="zh-CN" sz="1600" dirty="0"/>
                <a:t>int main(int argc, char **argv)</a:t>
              </a:r>
            </a:p>
            <a:p>
              <a:r>
                <a:rPr lang="en-US" altLang="zh-CN" sz="1600" dirty="0"/>
                <a:t>{</a:t>
              </a:r>
            </a:p>
            <a:p>
              <a:r>
                <a:rPr lang="en-US" altLang="zh-CN" sz="1600" dirty="0"/>
                <a:t>     Triangle triangle;</a:t>
              </a:r>
            </a:p>
            <a:p>
              <a:r>
                <a:rPr lang="en-US" altLang="zh-CN" sz="1600" dirty="0"/>
                <a:t>    return 0;</a:t>
              </a:r>
            </a:p>
            <a:p>
              <a:r>
                <a:rPr lang="en-US" altLang="zh-CN" sz="1600" dirty="0"/>
                <a:t>}</a:t>
              </a:r>
            </a:p>
          </p:txBody>
        </p:sp>
        <p:sp>
          <p:nvSpPr>
            <p:cNvPr id="13" name="TextBox 50"/>
            <p:cNvSpPr txBox="1">
              <a:spLocks noChangeArrowheads="1"/>
            </p:cNvSpPr>
            <p:nvPr/>
          </p:nvSpPr>
          <p:spPr bwMode="auto">
            <a:xfrm>
              <a:off x="1180045" y="2066606"/>
              <a:ext cx="1504211" cy="338050"/>
            </a:xfrm>
            <a:prstGeom prst="roundRect">
              <a:avLst/>
            </a:prstGeom>
            <a:solidFill>
              <a:srgbClr val="0185CF"/>
            </a:solidFill>
            <a:ln w="9525">
              <a:noFill/>
              <a:miter lim="800000"/>
            </a:ln>
          </p:spPr>
          <p:txBody>
            <a:bodyPr wrap="square" lIns="58751" tIns="29375" rIns="58751" bIns="29375" anchor="ctr">
              <a:spAutoFit/>
            </a:bodyPr>
            <a:lstStyle/>
            <a:p>
              <a:pPr algn="ctr">
                <a:buNone/>
              </a:pPr>
              <a:r>
                <a:rPr lang="zh-CN" altLang="en-US" sz="1600" b="1" dirty="0">
                  <a:solidFill>
                    <a:schemeClr val="bg1"/>
                  </a:solidFill>
                  <a:latin typeface="微软雅黑" pitchFamily="34" charset="-122"/>
                  <a:ea typeface="微软雅黑" pitchFamily="34" charset="-122"/>
                </a:rPr>
                <a:t>示例</a:t>
              </a:r>
              <a:endParaRPr lang="en-US" altLang="zh-CN" sz="1600" b="1" dirty="0">
                <a:solidFill>
                  <a:schemeClr val="bg1"/>
                </a:solidFill>
                <a:latin typeface="微软雅黑" pitchFamily="34" charset="-122"/>
                <a:ea typeface="微软雅黑" pitchFamily="34" charset="-122"/>
              </a:endParaRPr>
            </a:p>
          </p:txBody>
        </p:sp>
      </p:grpSp>
      <p:sp>
        <p:nvSpPr>
          <p:cNvPr id="8" name="矩形 7"/>
          <p:cNvSpPr/>
          <p:nvPr/>
        </p:nvSpPr>
        <p:spPr>
          <a:xfrm>
            <a:off x="6025579" y="3861842"/>
            <a:ext cx="5875250" cy="1569660"/>
          </a:xfrm>
          <a:prstGeom prst="rect">
            <a:avLst/>
          </a:prstGeom>
          <a:solidFill>
            <a:schemeClr val="bg1">
              <a:lumMod val="95000"/>
            </a:schemeClr>
          </a:solidFill>
          <a:ln>
            <a:noFill/>
          </a:ln>
        </p:spPr>
        <p:txBody>
          <a:bodyPr wrap="square">
            <a:spAutoFit/>
          </a:bodyPr>
          <a:lstStyle/>
          <a:p>
            <a:r>
              <a:rPr lang="zh-CN" altLang="en-US" sz="1600" dirty="0"/>
              <a:t> error: cannot declare variable 'sx' to be of abstract type 'Shape'</a:t>
            </a:r>
            <a:endParaRPr lang="en-US" altLang="zh-CN" sz="1600" dirty="0"/>
          </a:p>
          <a:p>
            <a:r>
              <a:rPr lang="en-US" altLang="zh-CN" sz="1600" dirty="0"/>
              <a:t>note: because the following virtual functions are pure within </a:t>
            </a:r>
            <a:r>
              <a:rPr lang="zh-CN" altLang="en-US" sz="1600" dirty="0"/>
              <a:t>' </a:t>
            </a:r>
            <a:r>
              <a:rPr lang="en-US" altLang="zh-CN" sz="1600" dirty="0"/>
              <a:t>Shape':</a:t>
            </a:r>
          </a:p>
          <a:p>
            <a:r>
              <a:rPr lang="en-US" altLang="zh-CN" sz="1600" dirty="0"/>
              <a:t> class Shape {</a:t>
            </a:r>
          </a:p>
          <a:p>
            <a:r>
              <a:rPr lang="en-US" altLang="zh-CN" sz="1600" dirty="0"/>
              <a:t>       ^~~~~</a:t>
            </a:r>
          </a:p>
          <a:p>
            <a:r>
              <a:rPr lang="en-US" altLang="zh-CN" sz="1600" dirty="0"/>
              <a:t>note:    'virtual double Shape::calc()'</a:t>
            </a:r>
          </a:p>
          <a:p>
            <a:r>
              <a:rPr lang="en-US" altLang="zh-CN" sz="1600" dirty="0"/>
              <a:t>     virtual double area() = 0;</a:t>
            </a:r>
            <a:endParaRPr lang="zh-CN" altLang="en-US" sz="1600" dirty="0"/>
          </a:p>
        </p:txBody>
      </p:sp>
      <p:grpSp>
        <p:nvGrpSpPr>
          <p:cNvPr id="15" name="组合 14"/>
          <p:cNvGrpSpPr/>
          <p:nvPr/>
        </p:nvGrpSpPr>
        <p:grpSpPr>
          <a:xfrm>
            <a:off x="11210155" y="4893359"/>
            <a:ext cx="360040" cy="388833"/>
            <a:chOff x="3577307" y="5446018"/>
            <a:chExt cx="360040" cy="388833"/>
          </a:xfrm>
        </p:grpSpPr>
        <p:sp>
          <p:nvSpPr>
            <p:cNvPr id="16" name="椭圆 15"/>
            <p:cNvSpPr/>
            <p:nvPr/>
          </p:nvSpPr>
          <p:spPr bwMode="auto">
            <a:xfrm>
              <a:off x="3577307" y="5446018"/>
              <a:ext cx="360040" cy="388833"/>
            </a:xfrm>
            <a:prstGeom prst="ellipse">
              <a:avLst/>
            </a:prstGeom>
            <a:solidFill>
              <a:schemeClr val="bg1"/>
            </a:solidFill>
            <a:ln w="28575" cap="flat" cmpd="sng" algn="ctr">
              <a:solidFill>
                <a:srgbClr val="F4501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200" b="0" i="0" u="none" strike="noStrike" cap="none" normalizeH="0" baseline="0">
                <a:ln>
                  <a:noFill/>
                </a:ln>
                <a:solidFill>
                  <a:schemeClr val="tx1"/>
                </a:solidFill>
                <a:effectLst/>
                <a:latin typeface="FrutigerNext LT Regular" pitchFamily="34" charset="0"/>
                <a:ea typeface="黑体" pitchFamily="2" charset="-122"/>
                <a:cs typeface="宋体" charset="-122"/>
              </a:endParaRPr>
            </a:p>
          </p:txBody>
        </p:sp>
        <p:graphicFrame>
          <p:nvGraphicFramePr>
            <p:cNvPr id="17" name="Object 1"/>
            <p:cNvGraphicFramePr>
              <a:graphicFrameLocks noChangeAspect="1"/>
            </p:cNvGraphicFramePr>
            <p:nvPr>
              <p:extLst/>
            </p:nvPr>
          </p:nvGraphicFramePr>
          <p:xfrm>
            <a:off x="3631980" y="5540738"/>
            <a:ext cx="284021" cy="212410"/>
          </p:xfrm>
          <a:graphic>
            <a:graphicData uri="http://schemas.openxmlformats.org/presentationml/2006/ole">
              <mc:AlternateContent xmlns:mc="http://schemas.openxmlformats.org/markup-compatibility/2006">
                <mc:Choice xmlns:v="urn:schemas-microsoft-com:vml" Requires="v">
                  <p:oleObj spid="_x0000_s6228" name="绘图" r:id="rId4" imgW="26555700" imgH="26822400" progId="">
                    <p:embed/>
                  </p:oleObj>
                </mc:Choice>
                <mc:Fallback>
                  <p:oleObj name="绘图" r:id="rId4" imgW="26555700" imgH="268224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1980" y="5540738"/>
                          <a:ext cx="284021" cy="212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 name="文本框 9"/>
          <p:cNvSpPr txBox="1"/>
          <p:nvPr/>
        </p:nvSpPr>
        <p:spPr>
          <a:xfrm>
            <a:off x="9814127" y="4912860"/>
            <a:ext cx="1107996" cy="369332"/>
          </a:xfrm>
          <a:prstGeom prst="rect">
            <a:avLst/>
          </a:prstGeom>
          <a:noFill/>
        </p:spPr>
        <p:txBody>
          <a:bodyPr wrap="none" rtlCol="0">
            <a:spAutoFit/>
          </a:bodyPr>
          <a:lstStyle/>
          <a:p>
            <a:r>
              <a:rPr lang="zh-CN" altLang="en-US" dirty="0">
                <a:solidFill>
                  <a:srgbClr val="FF0000"/>
                </a:solidFill>
                <a:latin typeface="+mn-ea"/>
                <a:ea typeface="+mn-ea"/>
              </a:rPr>
              <a:t>编译错误</a:t>
            </a:r>
          </a:p>
        </p:txBody>
      </p:sp>
    </p:spTree>
    <p:extLst>
      <p:ext uri="{BB962C8B-B14F-4D97-AF65-F5344CB8AC3E}">
        <p14:creationId xmlns:p14="http://schemas.microsoft.com/office/powerpoint/2010/main" val="2527225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1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面向对象编程</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基本概念</a:t>
            </a:r>
            <a:endParaRPr lang="zh-CN" altLang="en-US" dirty="0">
              <a:solidFill>
                <a:srgbClr val="FF0000"/>
              </a:solidFill>
            </a:endParaRPr>
          </a:p>
        </p:txBody>
      </p:sp>
      <p:sp>
        <p:nvSpPr>
          <p:cNvPr id="3" name="内容占位符 2"/>
          <p:cNvSpPr>
            <a:spLocks noGrp="1"/>
          </p:cNvSpPr>
          <p:nvPr>
            <p:ph idx="1"/>
          </p:nvPr>
        </p:nvSpPr>
        <p:spPr>
          <a:xfrm>
            <a:off x="590400" y="837506"/>
            <a:ext cx="11088000" cy="720080"/>
          </a:xfrm>
        </p:spPr>
        <p:txBody>
          <a:bodyPr>
            <a:noAutofit/>
          </a:bodyPr>
          <a:lstStyle/>
          <a:p>
            <a:pPr>
              <a:buFont typeface="Wingdings" panose="05000000000000000000" pitchFamily="2" charset="2"/>
              <a:buChar char="p"/>
            </a:pPr>
            <a:r>
              <a:rPr lang="zh-CN" altLang="en-US" dirty="0"/>
              <a:t>类</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5</a:t>
            </a:fld>
            <a:endParaRPr lang="en-GB" altLang="zh-CN">
              <a:solidFill>
                <a:srgbClr val="000000"/>
              </a:solidFill>
            </a:endParaRPr>
          </a:p>
        </p:txBody>
      </p:sp>
      <p:sp>
        <p:nvSpPr>
          <p:cNvPr id="5" name="文本框 4"/>
          <p:cNvSpPr txBox="1"/>
          <p:nvPr/>
        </p:nvSpPr>
        <p:spPr>
          <a:xfrm>
            <a:off x="985019" y="1524376"/>
            <a:ext cx="10621374"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2400" dirty="0">
                <a:latin typeface="+mn-ea"/>
                <a:ea typeface="+mn-ea"/>
              </a:rPr>
              <a:t>类是对现实生活中一类具有共同特征的事物的抽象</a:t>
            </a:r>
            <a:endParaRPr lang="en-US" altLang="zh-CN" sz="2400" dirty="0">
              <a:latin typeface="+mn-ea"/>
              <a:ea typeface="+mn-ea"/>
            </a:endParaRPr>
          </a:p>
          <a:p>
            <a:pPr marL="285750" indent="-285750">
              <a:lnSpc>
                <a:spcPct val="150000"/>
              </a:lnSpc>
              <a:buFont typeface="Wingdings" panose="05000000000000000000" pitchFamily="2" charset="2"/>
              <a:buChar char="n"/>
            </a:pPr>
            <a:endParaRPr lang="en-US" altLang="zh-CN" sz="2400" dirty="0">
              <a:latin typeface="+mn-ea"/>
              <a:ea typeface="+mn-ea"/>
            </a:endParaRPr>
          </a:p>
          <a:p>
            <a:pPr marL="285750" indent="-285750">
              <a:lnSpc>
                <a:spcPct val="150000"/>
              </a:lnSpc>
              <a:buFont typeface="Wingdings" panose="05000000000000000000" pitchFamily="2" charset="2"/>
              <a:buChar char="n"/>
            </a:pPr>
            <a:r>
              <a:rPr lang="en-US" altLang="zh-CN" sz="2400" dirty="0">
                <a:latin typeface="+mn-ea"/>
                <a:ea typeface="+mn-ea"/>
              </a:rPr>
              <a:t>C++</a:t>
            </a:r>
            <a:r>
              <a:rPr lang="zh-CN" altLang="en-US" sz="2400" dirty="0">
                <a:latin typeface="+mn-ea"/>
                <a:ea typeface="+mn-ea"/>
              </a:rPr>
              <a:t>中，用类来定义自己的抽象数据类型，对应所要解决问题中的各种概念，使得程序更容易编写、调试、修改</a:t>
            </a:r>
            <a:endParaRPr lang="en-US" altLang="zh-CN" sz="2400" dirty="0">
              <a:latin typeface="+mn-ea"/>
              <a:ea typeface="+mn-ea"/>
            </a:endParaRPr>
          </a:p>
          <a:p>
            <a:pPr marL="285750" indent="-285750">
              <a:lnSpc>
                <a:spcPct val="150000"/>
              </a:lnSpc>
              <a:buFont typeface="Wingdings" panose="05000000000000000000" pitchFamily="2" charset="2"/>
              <a:buChar char="n"/>
            </a:pPr>
            <a:endParaRPr lang="en-US" altLang="zh-CN" sz="2400" dirty="0">
              <a:latin typeface="+mn-ea"/>
              <a:ea typeface="+mn-ea"/>
            </a:endParaRPr>
          </a:p>
          <a:p>
            <a:pPr marL="285750" indent="-285750">
              <a:lnSpc>
                <a:spcPct val="150000"/>
              </a:lnSpc>
              <a:buFont typeface="Wingdings" panose="05000000000000000000" pitchFamily="2" charset="2"/>
              <a:buChar char="n"/>
            </a:pPr>
            <a:r>
              <a:rPr lang="en-US" altLang="zh-CN" sz="2400" dirty="0">
                <a:latin typeface="+mn-ea"/>
                <a:ea typeface="+mn-ea"/>
              </a:rPr>
              <a:t>C++</a:t>
            </a:r>
            <a:r>
              <a:rPr lang="zh-CN" altLang="en-US" sz="2400" dirty="0">
                <a:latin typeface="+mn-ea"/>
                <a:ea typeface="+mn-ea"/>
              </a:rPr>
              <a:t>中，类是对一组对象的抽象；具有相似属性和行为的一组对象，称为类</a:t>
            </a:r>
          </a:p>
        </p:txBody>
      </p:sp>
    </p:spTree>
    <p:extLst>
      <p:ext uri="{BB962C8B-B14F-4D97-AF65-F5344CB8AC3E}">
        <p14:creationId xmlns:p14="http://schemas.microsoft.com/office/powerpoint/2010/main" val="533328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面向对象编程</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基本概念</a:t>
            </a:r>
            <a:endParaRPr lang="zh-CN" altLang="en-US" dirty="0">
              <a:solidFill>
                <a:srgbClr val="FF0000"/>
              </a:solidFill>
            </a:endParaRPr>
          </a:p>
        </p:txBody>
      </p:sp>
      <p:sp>
        <p:nvSpPr>
          <p:cNvPr id="3" name="内容占位符 2"/>
          <p:cNvSpPr>
            <a:spLocks noGrp="1"/>
          </p:cNvSpPr>
          <p:nvPr>
            <p:ph idx="1"/>
          </p:nvPr>
        </p:nvSpPr>
        <p:spPr>
          <a:xfrm>
            <a:off x="590400" y="909514"/>
            <a:ext cx="11088000" cy="720080"/>
          </a:xfrm>
        </p:spPr>
        <p:txBody>
          <a:bodyPr>
            <a:noAutofit/>
          </a:bodyPr>
          <a:lstStyle/>
          <a:p>
            <a:pPr>
              <a:buFont typeface="Wingdings" panose="05000000000000000000" pitchFamily="2" charset="2"/>
              <a:buChar char="p"/>
            </a:pPr>
            <a:r>
              <a:rPr lang="zh-CN" altLang="en-US" dirty="0"/>
              <a:t>抽象</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6</a:t>
            </a:fld>
            <a:endParaRPr lang="en-GB" altLang="zh-CN">
              <a:solidFill>
                <a:srgbClr val="000000"/>
              </a:solidFill>
            </a:endParaRPr>
          </a:p>
        </p:txBody>
      </p:sp>
      <p:sp>
        <p:nvSpPr>
          <p:cNvPr id="5" name="矩形 4"/>
          <p:cNvSpPr/>
          <p:nvPr/>
        </p:nvSpPr>
        <p:spPr>
          <a:xfrm>
            <a:off x="1057027" y="1738809"/>
            <a:ext cx="9937104" cy="3046988"/>
          </a:xfrm>
          <a:prstGeom prst="rect">
            <a:avLst/>
          </a:prstGeom>
        </p:spPr>
        <p:txBody>
          <a:bodyPr wrap="square">
            <a:spAutoFit/>
          </a:bodyPr>
          <a:lstStyle/>
          <a:p>
            <a:pPr>
              <a:lnSpc>
                <a:spcPct val="200000"/>
              </a:lnSpc>
            </a:pPr>
            <a:r>
              <a:rPr lang="zh-CN" altLang="en-US" sz="2400" dirty="0">
                <a:latin typeface="+mn-ea"/>
                <a:ea typeface="+mn-ea"/>
              </a:rPr>
              <a:t>抽象是从众多的事物中抽取出共同的、本质性的特征，而舍弃其非本质的特征的过程</a:t>
            </a:r>
            <a:endParaRPr lang="en-US" altLang="zh-CN" sz="2400" dirty="0">
              <a:latin typeface="+mn-ea"/>
              <a:ea typeface="+mn-ea"/>
            </a:endParaRPr>
          </a:p>
          <a:p>
            <a:pPr>
              <a:lnSpc>
                <a:spcPct val="200000"/>
              </a:lnSpc>
            </a:pPr>
            <a:endParaRPr lang="en-US" altLang="zh-CN" sz="2400" dirty="0">
              <a:latin typeface="+mn-ea"/>
              <a:ea typeface="+mn-ea"/>
            </a:endParaRPr>
          </a:p>
          <a:p>
            <a:pPr>
              <a:lnSpc>
                <a:spcPct val="200000"/>
              </a:lnSpc>
            </a:pPr>
            <a:r>
              <a:rPr lang="zh-CN" altLang="en-US" sz="2400" dirty="0">
                <a:latin typeface="+mn-ea"/>
                <a:ea typeface="+mn-ea"/>
              </a:rPr>
              <a:t>意义在于通过抽象能透过事物的表面现象抓住事物的本质</a:t>
            </a:r>
          </a:p>
        </p:txBody>
      </p:sp>
    </p:spTree>
    <p:extLst>
      <p:ext uri="{BB962C8B-B14F-4D97-AF65-F5344CB8AC3E}">
        <p14:creationId xmlns:p14="http://schemas.microsoft.com/office/powerpoint/2010/main" val="707950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面向对象编程</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基本概念</a:t>
            </a:r>
            <a:endParaRPr lang="zh-CN" altLang="en-US" dirty="0">
              <a:solidFill>
                <a:srgbClr val="FF0000"/>
              </a:solidFill>
            </a:endParaRPr>
          </a:p>
        </p:txBody>
      </p:sp>
      <p:sp>
        <p:nvSpPr>
          <p:cNvPr id="3" name="内容占位符 2"/>
          <p:cNvSpPr>
            <a:spLocks noGrp="1"/>
          </p:cNvSpPr>
          <p:nvPr>
            <p:ph idx="1"/>
          </p:nvPr>
        </p:nvSpPr>
        <p:spPr>
          <a:xfrm>
            <a:off x="590400" y="818206"/>
            <a:ext cx="11088000" cy="648072"/>
          </a:xfrm>
        </p:spPr>
        <p:txBody>
          <a:bodyPr>
            <a:noAutofit/>
          </a:bodyPr>
          <a:lstStyle/>
          <a:p>
            <a:pPr>
              <a:buFont typeface="Wingdings" panose="05000000000000000000" pitchFamily="2" charset="2"/>
              <a:buChar char="p"/>
            </a:pPr>
            <a:r>
              <a:rPr lang="zh-CN" altLang="en-US" dirty="0"/>
              <a:t>封装</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7</a:t>
            </a:fld>
            <a:endParaRPr lang="en-GB" altLang="zh-CN">
              <a:solidFill>
                <a:srgbClr val="000000"/>
              </a:solidFill>
            </a:endParaRPr>
          </a:p>
        </p:txBody>
      </p:sp>
      <p:sp>
        <p:nvSpPr>
          <p:cNvPr id="5" name="矩形 4"/>
          <p:cNvSpPr/>
          <p:nvPr/>
        </p:nvSpPr>
        <p:spPr>
          <a:xfrm>
            <a:off x="985019" y="1629594"/>
            <a:ext cx="10081120" cy="1569660"/>
          </a:xfrm>
          <a:prstGeom prst="rect">
            <a:avLst/>
          </a:prstGeom>
        </p:spPr>
        <p:txBody>
          <a:bodyPr wrap="square">
            <a:spAutoFit/>
          </a:bodyPr>
          <a:lstStyle/>
          <a:p>
            <a:pPr>
              <a:lnSpc>
                <a:spcPct val="200000"/>
              </a:lnSpc>
            </a:pPr>
            <a:r>
              <a:rPr lang="zh-CN" altLang="en-US" sz="2400" dirty="0">
                <a:latin typeface="+mn-ea"/>
                <a:ea typeface="+mn-ea"/>
              </a:rPr>
              <a:t>在面向对象的方法中，对象包含数据和对数据执行的动作，封装则是将对象的内部实现细节进行隐藏，仅对外提供访问接口</a:t>
            </a:r>
          </a:p>
        </p:txBody>
      </p:sp>
      <p:sp>
        <p:nvSpPr>
          <p:cNvPr id="6" name="立方体 5"/>
          <p:cNvSpPr/>
          <p:nvPr/>
        </p:nvSpPr>
        <p:spPr bwMode="auto">
          <a:xfrm>
            <a:off x="4009355" y="3429794"/>
            <a:ext cx="4536504" cy="2736304"/>
          </a:xfrm>
          <a:prstGeom prst="cube">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9" name="组合 8"/>
          <p:cNvGrpSpPr/>
          <p:nvPr/>
        </p:nvGrpSpPr>
        <p:grpSpPr>
          <a:xfrm>
            <a:off x="6475556" y="5446018"/>
            <a:ext cx="1105972" cy="571280"/>
            <a:chOff x="7465739" y="4581922"/>
            <a:chExt cx="1105972" cy="571280"/>
          </a:xfrm>
        </p:grpSpPr>
        <p:sp>
          <p:nvSpPr>
            <p:cNvPr id="8" name="立方体 7"/>
            <p:cNvSpPr/>
            <p:nvPr/>
          </p:nvSpPr>
          <p:spPr bwMode="auto">
            <a:xfrm>
              <a:off x="7465739" y="4581922"/>
              <a:ext cx="1105972" cy="571280"/>
            </a:xfrm>
            <a:prstGeom prst="cub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 name="文本框 6"/>
            <p:cNvSpPr txBox="1"/>
            <p:nvPr/>
          </p:nvSpPr>
          <p:spPr>
            <a:xfrm>
              <a:off x="7563599" y="4721154"/>
              <a:ext cx="697627" cy="400110"/>
            </a:xfrm>
            <a:prstGeom prst="rect">
              <a:avLst/>
            </a:prstGeom>
            <a:noFill/>
          </p:spPr>
          <p:txBody>
            <a:bodyPr wrap="none" rtlCol="0">
              <a:spAutoFit/>
            </a:bodyPr>
            <a:lstStyle/>
            <a:p>
              <a:r>
                <a:rPr lang="zh-CN" altLang="en-US" sz="2000" dirty="0">
                  <a:latin typeface="+mn-ea"/>
                  <a:ea typeface="+mn-ea"/>
                </a:rPr>
                <a:t>数据</a:t>
              </a:r>
            </a:p>
          </p:txBody>
        </p:sp>
      </p:grpSp>
      <p:grpSp>
        <p:nvGrpSpPr>
          <p:cNvPr id="10" name="组合 9"/>
          <p:cNvGrpSpPr/>
          <p:nvPr/>
        </p:nvGrpSpPr>
        <p:grpSpPr>
          <a:xfrm>
            <a:off x="6503783" y="4293890"/>
            <a:ext cx="1105972" cy="571280"/>
            <a:chOff x="7465739" y="4581922"/>
            <a:chExt cx="1105972" cy="571280"/>
          </a:xfrm>
        </p:grpSpPr>
        <p:sp>
          <p:nvSpPr>
            <p:cNvPr id="11" name="立方体 10"/>
            <p:cNvSpPr/>
            <p:nvPr/>
          </p:nvSpPr>
          <p:spPr bwMode="auto">
            <a:xfrm>
              <a:off x="7465739" y="4581922"/>
              <a:ext cx="1105972" cy="571280"/>
            </a:xfrm>
            <a:prstGeom prst="cub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2" name="文本框 11"/>
            <p:cNvSpPr txBox="1"/>
            <p:nvPr/>
          </p:nvSpPr>
          <p:spPr>
            <a:xfrm>
              <a:off x="7563599" y="4721154"/>
              <a:ext cx="697627" cy="400110"/>
            </a:xfrm>
            <a:prstGeom prst="rect">
              <a:avLst/>
            </a:prstGeom>
            <a:noFill/>
          </p:spPr>
          <p:txBody>
            <a:bodyPr wrap="none" rtlCol="0">
              <a:spAutoFit/>
            </a:bodyPr>
            <a:lstStyle/>
            <a:p>
              <a:r>
                <a:rPr lang="zh-CN" altLang="en-US" sz="2000" dirty="0">
                  <a:latin typeface="+mn-ea"/>
                  <a:ea typeface="+mn-ea"/>
                </a:rPr>
                <a:t>接口</a:t>
              </a:r>
            </a:p>
          </p:txBody>
        </p:sp>
      </p:grpSp>
      <p:sp>
        <p:nvSpPr>
          <p:cNvPr id="13" name="右箭头 12"/>
          <p:cNvSpPr/>
          <p:nvPr/>
        </p:nvSpPr>
        <p:spPr bwMode="auto">
          <a:xfrm>
            <a:off x="2855365" y="4447597"/>
            <a:ext cx="1368152" cy="330941"/>
          </a:xfrm>
          <a:prstGeom prst="rightArrow">
            <a:avLst/>
          </a:prstGeom>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5" name="上下箭头 14"/>
          <p:cNvSpPr/>
          <p:nvPr/>
        </p:nvSpPr>
        <p:spPr bwMode="auto">
          <a:xfrm>
            <a:off x="6848522" y="4928107"/>
            <a:ext cx="360040" cy="530134"/>
          </a:xfrm>
          <a:prstGeom prst="upDownArrow">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6" name="右箭头 15"/>
          <p:cNvSpPr/>
          <p:nvPr/>
        </p:nvSpPr>
        <p:spPr bwMode="auto">
          <a:xfrm>
            <a:off x="2855365" y="5566187"/>
            <a:ext cx="1368152" cy="330941"/>
          </a:xfrm>
          <a:prstGeom prst="rightArrow">
            <a:avLst/>
          </a:prstGeom>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7" name="流程图: 决策 16"/>
          <p:cNvSpPr/>
          <p:nvPr/>
        </p:nvSpPr>
        <p:spPr bwMode="auto">
          <a:xfrm>
            <a:off x="4297387" y="4315459"/>
            <a:ext cx="1224136" cy="612648"/>
          </a:xfrm>
          <a:prstGeom prst="flowChartDecision">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1600" dirty="0">
                <a:solidFill>
                  <a:schemeClr val="tx1"/>
                </a:solidFill>
                <a:latin typeface="+mn-ea"/>
              </a:rPr>
              <a:t>访问权限</a:t>
            </a:r>
            <a:endParaRPr kumimoji="0" lang="zh-CN" altLang="en-US" sz="1600" b="0" i="0" u="none" strike="noStrike" cap="none" normalizeH="0" baseline="0" dirty="0">
              <a:ln>
                <a:noFill/>
              </a:ln>
              <a:solidFill>
                <a:schemeClr val="tx1"/>
              </a:solidFill>
              <a:effectLst/>
              <a:latin typeface="+mn-ea"/>
            </a:endParaRPr>
          </a:p>
        </p:txBody>
      </p:sp>
      <p:sp>
        <p:nvSpPr>
          <p:cNvPr id="18" name="流程图: 决策 17"/>
          <p:cNvSpPr/>
          <p:nvPr/>
        </p:nvSpPr>
        <p:spPr bwMode="auto">
          <a:xfrm>
            <a:off x="4305420" y="5425333"/>
            <a:ext cx="1224136" cy="612648"/>
          </a:xfrm>
          <a:prstGeom prst="flowChartDecision">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1600" dirty="0">
                <a:solidFill>
                  <a:schemeClr val="tx1"/>
                </a:solidFill>
                <a:latin typeface="+mn-ea"/>
              </a:rPr>
              <a:t>访问权限</a:t>
            </a:r>
            <a:endParaRPr kumimoji="0" lang="zh-CN" altLang="en-US" sz="1600" b="0" i="0" u="none" strike="noStrike" cap="none" normalizeH="0" baseline="0" dirty="0">
              <a:ln>
                <a:noFill/>
              </a:ln>
              <a:solidFill>
                <a:schemeClr val="tx1"/>
              </a:solidFill>
              <a:effectLst/>
              <a:latin typeface="+mn-ea"/>
            </a:endParaRPr>
          </a:p>
        </p:txBody>
      </p:sp>
      <p:sp>
        <p:nvSpPr>
          <p:cNvPr id="19" name="左右箭头 18"/>
          <p:cNvSpPr/>
          <p:nvPr/>
        </p:nvSpPr>
        <p:spPr bwMode="auto">
          <a:xfrm>
            <a:off x="5737547" y="4426119"/>
            <a:ext cx="576064" cy="373895"/>
          </a:xfrm>
          <a:prstGeom prst="leftRightArrow">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1" name="左右箭头 20"/>
          <p:cNvSpPr/>
          <p:nvPr/>
        </p:nvSpPr>
        <p:spPr bwMode="auto">
          <a:xfrm>
            <a:off x="5737547" y="5523233"/>
            <a:ext cx="576064" cy="373895"/>
          </a:xfrm>
          <a:prstGeom prst="leftRightArrow">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642564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面向对象编程</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基本概念</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继承</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8</a:t>
            </a:fld>
            <a:endParaRPr lang="en-GB" altLang="zh-CN">
              <a:solidFill>
                <a:srgbClr val="000000"/>
              </a:solidFill>
            </a:endParaRPr>
          </a:p>
        </p:txBody>
      </p:sp>
      <p:sp>
        <p:nvSpPr>
          <p:cNvPr id="6" name="矩形 5"/>
          <p:cNvSpPr/>
          <p:nvPr/>
        </p:nvSpPr>
        <p:spPr>
          <a:xfrm>
            <a:off x="1003595" y="1485578"/>
            <a:ext cx="10350576" cy="1200329"/>
          </a:xfrm>
          <a:prstGeom prst="rect">
            <a:avLst/>
          </a:prstGeom>
        </p:spPr>
        <p:txBody>
          <a:bodyPr wrap="square">
            <a:spAutoFit/>
          </a:bodyPr>
          <a:lstStyle/>
          <a:p>
            <a:pPr>
              <a:lnSpc>
                <a:spcPct val="150000"/>
              </a:lnSpc>
            </a:pPr>
            <a:r>
              <a:rPr lang="zh-CN" altLang="en-US" sz="2400" dirty="0">
                <a:latin typeface="+mn-ea"/>
                <a:ea typeface="+mn-ea"/>
              </a:rPr>
              <a:t>可理解为一种层次模型，层次结构上具有一定的通用性，下层结构可从上层结构中继承部分特性同时又具有自己的特有之处</a:t>
            </a:r>
          </a:p>
        </p:txBody>
      </p:sp>
      <p:sp>
        <p:nvSpPr>
          <p:cNvPr id="22" name="矩形 21"/>
          <p:cNvSpPr/>
          <p:nvPr/>
        </p:nvSpPr>
        <p:spPr>
          <a:xfrm>
            <a:off x="1003595" y="3259738"/>
            <a:ext cx="10350576" cy="1200329"/>
          </a:xfrm>
          <a:prstGeom prst="rect">
            <a:avLst/>
          </a:prstGeom>
        </p:spPr>
        <p:txBody>
          <a:bodyPr wrap="square">
            <a:spAutoFit/>
          </a:bodyPr>
          <a:lstStyle/>
          <a:p>
            <a:pPr>
              <a:lnSpc>
                <a:spcPct val="150000"/>
              </a:lnSpc>
            </a:pPr>
            <a:r>
              <a:rPr lang="en-US" altLang="zh-CN" sz="2400" dirty="0">
                <a:latin typeface="+mn-ea"/>
                <a:ea typeface="+mn-ea"/>
              </a:rPr>
              <a:t>C++</a:t>
            </a:r>
            <a:r>
              <a:rPr lang="zh-CN" altLang="en-US" sz="2400" dirty="0">
                <a:latin typeface="+mn-ea"/>
                <a:ea typeface="+mn-ea"/>
              </a:rPr>
              <a:t>中，通过继承机制，可以利用已有的数据类型来定义新的数据类型；</a:t>
            </a:r>
            <a:endParaRPr lang="en-US" altLang="zh-CN" sz="2400" dirty="0">
              <a:latin typeface="+mn-ea"/>
              <a:ea typeface="+mn-ea"/>
            </a:endParaRPr>
          </a:p>
          <a:p>
            <a:pPr>
              <a:lnSpc>
                <a:spcPct val="150000"/>
              </a:lnSpc>
            </a:pPr>
            <a:r>
              <a:rPr lang="zh-CN" altLang="en-US" sz="2400" dirty="0">
                <a:latin typeface="+mn-ea"/>
                <a:ea typeface="+mn-ea"/>
              </a:rPr>
              <a:t>定义的新的数据类型不仅拥有新定义的成员，而且还同时拥有旧的成员</a:t>
            </a:r>
          </a:p>
        </p:txBody>
      </p:sp>
    </p:spTree>
    <p:extLst>
      <p:ext uri="{BB962C8B-B14F-4D97-AF65-F5344CB8AC3E}">
        <p14:creationId xmlns:p14="http://schemas.microsoft.com/office/powerpoint/2010/main" val="241295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面向对象编程</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基本概念</a:t>
            </a:r>
            <a:endParaRPr lang="zh-CN" altLang="en-US" dirty="0">
              <a:solidFill>
                <a:srgbClr val="FF0000"/>
              </a:solidFill>
            </a:endParaRPr>
          </a:p>
        </p:txBody>
      </p:sp>
      <p:sp>
        <p:nvSpPr>
          <p:cNvPr id="3" name="内容占位符 2"/>
          <p:cNvSpPr>
            <a:spLocks noGrp="1"/>
          </p:cNvSpPr>
          <p:nvPr>
            <p:ph idx="1"/>
          </p:nvPr>
        </p:nvSpPr>
        <p:spPr>
          <a:xfrm>
            <a:off x="590400" y="837506"/>
            <a:ext cx="11088000" cy="648072"/>
          </a:xfrm>
        </p:spPr>
        <p:txBody>
          <a:bodyPr>
            <a:noAutofit/>
          </a:bodyPr>
          <a:lstStyle/>
          <a:p>
            <a:pPr>
              <a:buFont typeface="Wingdings" panose="05000000000000000000" pitchFamily="2" charset="2"/>
              <a:buChar char="p"/>
            </a:pPr>
            <a:r>
              <a:rPr lang="zh-CN" altLang="en-US" dirty="0"/>
              <a:t>多态</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9</a:t>
            </a:fld>
            <a:endParaRPr lang="en-GB" altLang="zh-CN">
              <a:solidFill>
                <a:srgbClr val="000000"/>
              </a:solidFill>
            </a:endParaRPr>
          </a:p>
        </p:txBody>
      </p:sp>
      <p:sp>
        <p:nvSpPr>
          <p:cNvPr id="7" name="矩形 6"/>
          <p:cNvSpPr/>
          <p:nvPr/>
        </p:nvSpPr>
        <p:spPr>
          <a:xfrm>
            <a:off x="946131" y="3351170"/>
            <a:ext cx="10477357" cy="1938992"/>
          </a:xfrm>
          <a:prstGeom prst="rect">
            <a:avLst/>
          </a:prstGeom>
        </p:spPr>
        <p:txBody>
          <a:bodyPr wrap="square">
            <a:spAutoFit/>
          </a:bodyPr>
          <a:lstStyle/>
          <a:p>
            <a:pPr>
              <a:lnSpc>
                <a:spcPct val="150000"/>
              </a:lnSpc>
            </a:pPr>
            <a:r>
              <a:rPr lang="en-US" altLang="zh-CN" sz="2000" dirty="0">
                <a:latin typeface="+mn-ea"/>
                <a:ea typeface="+mn-ea"/>
              </a:rPr>
              <a:t>C++</a:t>
            </a:r>
            <a:r>
              <a:rPr lang="zh-CN" altLang="en-US" sz="2000" dirty="0">
                <a:latin typeface="+mn-ea"/>
                <a:ea typeface="+mn-ea"/>
              </a:rPr>
              <a:t>中的多态分为两种：动态多态和静态多态</a:t>
            </a:r>
          </a:p>
          <a:p>
            <a:pPr>
              <a:lnSpc>
                <a:spcPct val="150000"/>
              </a:lnSpc>
            </a:pPr>
            <a:r>
              <a:rPr lang="zh-CN" altLang="en-US" sz="2000" dirty="0">
                <a:latin typeface="+mn-ea"/>
                <a:ea typeface="+mn-ea"/>
              </a:rPr>
              <a:t>动态多态：指通过</a:t>
            </a:r>
            <a:r>
              <a:rPr lang="zh-CN" altLang="en-US" sz="2000" dirty="0">
                <a:solidFill>
                  <a:srgbClr val="0000FF"/>
                </a:solidFill>
                <a:latin typeface="+mn-ea"/>
                <a:ea typeface="+mn-ea"/>
              </a:rPr>
              <a:t>类继承</a:t>
            </a:r>
            <a:r>
              <a:rPr lang="zh-CN" altLang="en-US" sz="2000" dirty="0">
                <a:latin typeface="+mn-ea"/>
                <a:ea typeface="+mn-ea"/>
              </a:rPr>
              <a:t>和</a:t>
            </a:r>
            <a:r>
              <a:rPr lang="zh-CN" altLang="en-US" sz="2000" dirty="0">
                <a:solidFill>
                  <a:srgbClr val="0000FF"/>
                </a:solidFill>
                <a:latin typeface="+mn-ea"/>
                <a:ea typeface="+mn-ea"/>
              </a:rPr>
              <a:t>虚函数</a:t>
            </a:r>
            <a:r>
              <a:rPr lang="zh-CN" altLang="en-US" sz="2000" dirty="0">
                <a:latin typeface="+mn-ea"/>
                <a:ea typeface="+mn-ea"/>
              </a:rPr>
              <a:t>机制实现的运行期的动态多态（</a:t>
            </a:r>
            <a:r>
              <a:rPr lang="en-US" altLang="zh-CN" sz="2000" dirty="0">
                <a:latin typeface="+mn-ea"/>
                <a:ea typeface="+mn-ea"/>
              </a:rPr>
              <a:t>dynamic polymorphism</a:t>
            </a:r>
            <a:r>
              <a:rPr lang="zh-CN" altLang="en-US" sz="2000" dirty="0">
                <a:latin typeface="+mn-ea"/>
                <a:ea typeface="+mn-ea"/>
              </a:rPr>
              <a:t>）</a:t>
            </a:r>
          </a:p>
          <a:p>
            <a:pPr>
              <a:lnSpc>
                <a:spcPct val="150000"/>
              </a:lnSpc>
            </a:pPr>
            <a:r>
              <a:rPr lang="zh-CN" altLang="en-US" sz="2000" dirty="0">
                <a:latin typeface="+mn-ea"/>
                <a:ea typeface="+mn-ea"/>
              </a:rPr>
              <a:t>静态多态：指通过模板方法实现的允许将不同的特殊行为和单个泛化记号相关联，由于这种关联处理于编译期而非运行期，因此被称为静态多态（</a:t>
            </a:r>
            <a:r>
              <a:rPr lang="en-US" altLang="zh-CN" sz="2000" dirty="0">
                <a:latin typeface="+mn-ea"/>
                <a:ea typeface="+mn-ea"/>
              </a:rPr>
              <a:t>static polymorphism</a:t>
            </a:r>
            <a:r>
              <a:rPr lang="zh-CN" altLang="en-US" sz="2000" dirty="0">
                <a:latin typeface="+mn-ea"/>
                <a:ea typeface="+mn-ea"/>
              </a:rPr>
              <a:t>）</a:t>
            </a:r>
          </a:p>
        </p:txBody>
      </p:sp>
      <p:sp>
        <p:nvSpPr>
          <p:cNvPr id="9" name="矩形 8"/>
          <p:cNvSpPr/>
          <p:nvPr/>
        </p:nvSpPr>
        <p:spPr>
          <a:xfrm>
            <a:off x="913011" y="1691585"/>
            <a:ext cx="10369152" cy="1422954"/>
          </a:xfrm>
          <a:prstGeom prst="rect">
            <a:avLst/>
          </a:prstGeom>
        </p:spPr>
        <p:txBody>
          <a:bodyPr wrap="square">
            <a:spAutoFit/>
          </a:bodyPr>
          <a:lstStyle/>
          <a:p>
            <a:pPr>
              <a:lnSpc>
                <a:spcPct val="150000"/>
              </a:lnSpc>
            </a:pPr>
            <a:r>
              <a:rPr lang="zh-CN" altLang="en-US" sz="2000" dirty="0">
                <a:latin typeface="+mn-ea"/>
                <a:ea typeface="+mn-ea"/>
              </a:rPr>
              <a:t>在继承体系中，各层次结构对同一行为可能会产生不同的响应，多态即提供统一的外部接口，实现一种行为（一个外部接口）产生多种结果的效果</a:t>
            </a:r>
            <a:endParaRPr lang="en-US" altLang="zh-CN" sz="2000" dirty="0">
              <a:latin typeface="+mn-ea"/>
              <a:ea typeface="+mn-ea"/>
            </a:endParaRPr>
          </a:p>
          <a:p>
            <a:pPr>
              <a:lnSpc>
                <a:spcPct val="150000"/>
              </a:lnSpc>
            </a:pPr>
            <a:r>
              <a:rPr lang="zh-CN" altLang="en-US" sz="2000" dirty="0">
                <a:latin typeface="+mn-ea"/>
                <a:ea typeface="+mn-ea"/>
              </a:rPr>
              <a:t>在面向对象语言中，接口的多种不同的实现方式即为多态</a:t>
            </a:r>
            <a:endParaRPr lang="en-US" altLang="zh-CN" sz="2000" dirty="0">
              <a:latin typeface="+mn-ea"/>
              <a:ea typeface="+mn-ea"/>
            </a:endParaRPr>
          </a:p>
        </p:txBody>
      </p:sp>
    </p:spTree>
    <p:extLst>
      <p:ext uri="{BB962C8B-B14F-4D97-AF65-F5344CB8AC3E}">
        <p14:creationId xmlns:p14="http://schemas.microsoft.com/office/powerpoint/2010/main" val="1404485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72"/>
</p:tagLst>
</file>

<file path=ppt/tags/tag10.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1.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2.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3.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2.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3.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4.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5.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6.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7.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8.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9.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heme/theme1.xml><?xml version="1.0" encoding="utf-8"?>
<a:theme xmlns:a="http://schemas.openxmlformats.org/drawingml/2006/main" name="3_Building a better connected world">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中">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989E5C9A-F0E1-47F0-906A-8613D99E0D56}"/>
    </a:ext>
  </a:extLst>
</a:theme>
</file>

<file path=ppt/theme/theme2.xml><?xml version="1.0" encoding="utf-8"?>
<a:theme xmlns:a="http://schemas.openxmlformats.org/drawingml/2006/main" name="Contents">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BD2F447E-BF55-4D3F-ADC9-98065946D707}"/>
    </a:ext>
  </a:extLst>
</a:theme>
</file>

<file path=ppt/theme/theme3.xml><?xml version="1.0" encoding="utf-8"?>
<a:theme xmlns:a="http://schemas.openxmlformats.org/drawingml/2006/main" name="Body">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263E36B2-30FB-4C11-8E03-F89D949F676D}"/>
    </a:ext>
  </a:extLst>
</a:theme>
</file>

<file path=ppt/theme/theme4.xml><?xml version="1.0" encoding="utf-8"?>
<a:theme xmlns:a="http://schemas.openxmlformats.org/drawingml/2006/main" name="Thank You">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8C249EAC-393A-4F93-BF96-96B87BE3D75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Blank_全量版</Template>
  <TotalTime>9296</TotalTime>
  <Words>4906</Words>
  <Application>Microsoft Office PowerPoint</Application>
  <PresentationFormat>自定义</PresentationFormat>
  <Paragraphs>752</Paragraphs>
  <Slides>43</Slides>
  <Notes>36</Notes>
  <HiddenSlides>0</HiddenSlides>
  <MMClips>0</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1</vt:i4>
      </vt:variant>
      <vt:variant>
        <vt:lpstr>幻灯片标题</vt:lpstr>
      </vt:variant>
      <vt:variant>
        <vt:i4>43</vt:i4>
      </vt:variant>
    </vt:vector>
  </HeadingPairs>
  <TitlesOfParts>
    <vt:vector size="61" baseType="lpstr">
      <vt:lpstr>FrutigerNext LT Light</vt:lpstr>
      <vt:lpstr>FrutigerNext LT Medium</vt:lpstr>
      <vt:lpstr>FrutigerNext LT Regular</vt:lpstr>
      <vt:lpstr>MS PGothic</vt:lpstr>
      <vt:lpstr>黑体</vt:lpstr>
      <vt:lpstr>华文细黑</vt:lpstr>
      <vt:lpstr>宋体</vt:lpstr>
      <vt:lpstr>宋体</vt:lpstr>
      <vt:lpstr>微软雅黑</vt:lpstr>
      <vt:lpstr>Arial</vt:lpstr>
      <vt:lpstr>Calibri</vt:lpstr>
      <vt:lpstr>Times New Roman</vt:lpstr>
      <vt:lpstr>Wingdings</vt:lpstr>
      <vt:lpstr>3_Building a better connected world</vt:lpstr>
      <vt:lpstr>Contents</vt:lpstr>
      <vt:lpstr>Body</vt:lpstr>
      <vt:lpstr>Thank You</vt:lpstr>
      <vt:lpstr>绘图</vt:lpstr>
      <vt:lpstr>C++面向对象基本概念</vt:lpstr>
      <vt:lpstr>PowerPoint 演示文稿</vt:lpstr>
      <vt:lpstr>面向对象编程——基本概念</vt:lpstr>
      <vt:lpstr>面向对象编程——基本概念</vt:lpstr>
      <vt:lpstr>面向对象编程——基本概念</vt:lpstr>
      <vt:lpstr>面向对象编程——基本概念</vt:lpstr>
      <vt:lpstr>面向对象编程——基本概念</vt:lpstr>
      <vt:lpstr>面向对象编程——基本概念</vt:lpstr>
      <vt:lpstr>面向对象编程——基本概念</vt:lpstr>
      <vt:lpstr>PowerPoint 演示文稿</vt:lpstr>
      <vt:lpstr>类</vt:lpstr>
      <vt:lpstr>类</vt:lpstr>
      <vt:lpstr>类</vt:lpstr>
      <vt:lpstr>类</vt:lpstr>
      <vt:lpstr>类</vt:lpstr>
      <vt:lpstr>类</vt:lpstr>
      <vt:lpstr>类</vt:lpstr>
      <vt:lpstr>类</vt:lpstr>
      <vt:lpstr>类</vt:lpstr>
      <vt:lpstr>类</vt:lpstr>
      <vt:lpstr>类</vt:lpstr>
      <vt:lpstr>类</vt:lpstr>
      <vt:lpstr>类</vt:lpstr>
      <vt:lpstr>类</vt:lpstr>
      <vt:lpstr>PowerPoint 演示文稿</vt:lpstr>
      <vt:lpstr>PowerPoint 演示文稿</vt:lpstr>
      <vt:lpstr>继承与派生</vt:lpstr>
      <vt:lpstr>继承与派生</vt:lpstr>
      <vt:lpstr>继承与派生</vt:lpstr>
      <vt:lpstr>继承与派生</vt:lpstr>
      <vt:lpstr>PowerPoint 演示文稿</vt:lpstr>
      <vt:lpstr>多态</vt:lpstr>
      <vt:lpstr>多态——函数重载</vt:lpstr>
      <vt:lpstr>多态——运算符重载</vt:lpstr>
      <vt:lpstr>多态——运算符重载</vt:lpstr>
      <vt:lpstr>多态——运算符重载</vt:lpstr>
      <vt:lpstr>多态——运算符重载</vt:lpstr>
      <vt:lpstr>多态——运算符重载</vt:lpstr>
      <vt:lpstr>多态——虚函数</vt:lpstr>
      <vt:lpstr>多态——虚函数</vt:lpstr>
      <vt:lpstr>多态——虚函数</vt:lpstr>
      <vt:lpstr>多态——虚函数</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Lichunhua(ChunhuaLi,stfse)</cp:lastModifiedBy>
  <cp:revision>1</cp:revision>
  <dcterms:created xsi:type="dcterms:W3CDTF">2019-09-09T11:04:32Z</dcterms:created>
  <dcterms:modified xsi:type="dcterms:W3CDTF">2024-01-08T08:52:59Z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(3)tRVcHT4t+/AU+t66DyC1uhCDA22Ikbvq5sfkZXrRy+5DeRm/A7D1xsqXqNm+1G6Aq4El7C6E o4YpEhlRHoiEeAQ0FZK6Fz0Z+rxdlAUy8et7QXdO2B9slPtGoNaCNk9HQcYkDt/moE1vMNoH VS5rmEwaOwOqKjIR71+u09iEh7tJfW1NAADCHfBFKEETMm5YV6E3XdBVx9xyKg2hZtRO0ImB IuxrOx3KsbkSiCZV0nak5</vt:lpwstr>
  </property>
  <property fmtid="{D5CDD505-2E9C-101B-9397-08002B2CF9AE}" pid="3" name="_ms_pID_7253431">
    <vt:lpwstr>SVY3PRcAPPEfeB3wqecJ6vma8ANEyXwyzwEqqK5GtUdcz5UsMce eX71j7WH2iGCBqRFwST/AM0cVIJn0XHgTtN9vfku3zHindAq1Tpkb++774573xz2BVVyAZF0 BB6kF8WeblnKboNDlLhyLxmkfzsLepDtGjto9M2oS+4PzC5d+wbTptiGPEeh5eJm1Ah668bg Ot2i8ZdqoNJ/TiHLuIPvkIARg5vFRRTZ25WCLFVztT</vt:lpwstr>
  </property>
  <property fmtid="{D5CDD505-2E9C-101B-9397-08002B2CF9AE}" pid="4" name="_ms_pID_7253432">
    <vt:lpwstr>KgKxY8J0tAQ79wO0lk00vL4x4+JJKW SpPedKxXO9GXUqW+IKn+rEkwjyN6/YGLqcbRt9UINJriXgdvAKk=</vt:lpwstr>
  </property>
  <property fmtid="{D5CDD505-2E9C-101B-9397-08002B2CF9AE}" pid="5" name="_new_ms_pID_72543">
    <vt:lpwstr>(3)5dwlkgKe99GfHNs+dN+50bQ2+mXIpfUI8f6SlQLcPO6sbOtQ35WSFP4grkquwWXvZLt5Wn8i
5PRlgDPwICtdJ4OuYV9EwK2gqhAr6fwPv2SR2rZxE6CWqn+m74DwZ6ahVx+scRkzNph/BCtw
Dceb9o1GmWaAUiXmNDzX+ZB8hhB59fUpEz+VW4vqPZrF31wccJU1gLYJ6ruxcH0HPMDmVZJa
NUrMa6x7JbTz1X91Ta</vt:lpwstr>
  </property>
  <property fmtid="{D5CDD505-2E9C-101B-9397-08002B2CF9AE}" pid="6" name="_new_ms_pID_725431">
    <vt:lpwstr>l8M0mAfL0/sOT6+FeBL6/PdBiKHOPP2KYy8PWg1As0q3xBhhZwUZgm
638H75es9Q9tYhw+GmqeIokg+JFBlUALvsmbcG7vsXb9zmqy1qP8MXSa7CyAeUfD44zoXjaa
iWGE9TY96QSBRhVpuonXTus6OVZs5dT2yQlrtLHrM+k5yxig508KFL010vQgqX9mBzP4/Opg
hQezgZaQnquv8ZhsoLfhyDFJTugv4CPb9Vln</vt:lpwstr>
  </property>
  <property fmtid="{D5CDD505-2E9C-101B-9397-08002B2CF9AE}" pid="7" name="_new_ms_pID_725432">
    <vt:lpwstr>WfQwjzxJafcJP+QJrP+T/v8U9rw8WhP8BYJF
tGD5recu5JNexJ8MM7uDZrhak3V3zptd7k3a3Ow5NTAaCI2BVkyBCD+L6Welk7tvZWh2v3gF
</vt:lpwstr>
  </property>
  <property fmtid="{D5CDD505-2E9C-101B-9397-08002B2CF9AE}" pid="8" name="_2015_ms_pID_725343">
    <vt:lpwstr>(3)n2KMR2zvB1vt6c26USYSB00ctynzw1gkpKwvCGVHoQ9K9upZRVdZqaumZYk1pcIXaw6B+0Ow
TioHgJckETV1cnomqXzo/sOJNNGFHUDEZYJ7HXJZRT88cNzIxmbBExnYgAFGC+sfJytbni93
t54azjde+hLCZnY+GO4cdf/B49BsGqbXygqcipwuPsZfyIbDRNGg+svZBJvf6mxXrjlSbE6W
N7YZyUQzEFHkgyNDjP</vt:lpwstr>
  </property>
  <property fmtid="{D5CDD505-2E9C-101B-9397-08002B2CF9AE}" pid="9" name="_2015_ms_pID_7253431">
    <vt:lpwstr>rHX+2yolSfFg+TV+dNxpmhNaLnyofY4hXAS4Z/OmhA2JuK5lK3aI6W
YFAO/yU9sUDwnmgqn8XRpy6bCf3g5MJjn4OOYUSKNclehocVoKse9LKCC/X2LKcX8Lu5ArUI
7Sv7mTaC6d0uA+msbI1VyCFzCHqpnwXOxGE2x8rs/yvQy7/YKYpy/cpwcsoDuU6yukfiPXix
/O/eHwfnfmuAHUBUqhuqo75DKTG+3paUSVub</vt:lpwstr>
  </property>
  <property fmtid="{D5CDD505-2E9C-101B-9397-08002B2CF9AE}" pid="10" name="_2015_ms_pID_7253432">
    <vt:lpwstr>ng==</vt:lpwstr>
  </property>
  <property fmtid="{D5CDD505-2E9C-101B-9397-08002B2CF9AE}" pid="11" name="_readonly">
    <vt:lpwstr/>
  </property>
  <property fmtid="{D5CDD505-2E9C-101B-9397-08002B2CF9AE}" pid="12" name="_change">
    <vt:lpwstr/>
  </property>
  <property fmtid="{D5CDD505-2E9C-101B-9397-08002B2CF9AE}" pid="13" name="_full-control">
    <vt:lpwstr/>
  </property>
  <property fmtid="{D5CDD505-2E9C-101B-9397-08002B2CF9AE}" pid="14" name="sflag">
    <vt:lpwstr>1576024371</vt:lpwstr>
  </property>
</Properties>
</file>